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5" r:id="rId3"/>
    <p:sldId id="276" r:id="rId4"/>
    <p:sldId id="277" r:id="rId5"/>
    <p:sldId id="278" r:id="rId6"/>
    <p:sldId id="279" r:id="rId7"/>
    <p:sldId id="283" r:id="rId8"/>
    <p:sldId id="280" r:id="rId9"/>
    <p:sldId id="281" r:id="rId10"/>
    <p:sldId id="282" r:id="rId11"/>
    <p:sldId id="284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334"/>
    <a:srgbClr val="232461"/>
    <a:srgbClr val="FFF0DC"/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4481553"/>
            <a:ext cx="10964979" cy="1035658"/>
          </a:xfrm>
        </p:spPr>
        <p:txBody>
          <a:bodyPr>
            <a:normAutofit/>
          </a:bodyPr>
          <a:lstStyle/>
          <a:p>
            <a:endParaRPr lang="en-US" sz="22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r>
              <a:rPr lang="lt-LT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ADAPTACIJA DARŽELYJE</a:t>
            </a:r>
            <a:endParaRPr lang="en-GB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 err="1">
                <a:solidFill>
                  <a:srgbClr val="232461"/>
                </a:solidFill>
                <a:latin typeface="Montserrat Medium" pitchFamily="2" charset="0"/>
              </a:rPr>
              <a:t>Rekomendacjos</a:t>
            </a:r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: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t-LT" dirty="0"/>
              <a:t>Ruoškite vaiką darželiui: mokykite savarankiškumo, palikite prižiūrėti kitam suaugusiam asmeniui, veskitės į vietas, kur yra bendraamžių, pasakokite apie darželį, apsipirkite darželiui kartu su vaiku, formuokite vaikui teigiamą nuostatą apie darželį...</a:t>
            </a:r>
          </a:p>
          <a:p>
            <a:pPr lvl="0"/>
            <a:r>
              <a:rPr lang="lt-LT" dirty="0"/>
              <a:t>Laikykitės numatyto adaptacijos plano darželyje;</a:t>
            </a:r>
          </a:p>
          <a:p>
            <a:pPr lvl="0"/>
            <a:r>
              <a:rPr lang="lt-LT" dirty="0"/>
              <a:t>Į darželį turėtų atvesti tas tėtis ar mama, nuo kurio vaikui lengviau atsiskirti;</a:t>
            </a:r>
          </a:p>
          <a:p>
            <a:pPr lvl="0"/>
            <a:r>
              <a:rPr lang="lt-LT" dirty="0"/>
              <a:t>Svarbus tėvų nusiteikimas ir tvirtas apsisprendimas leisti vaiką į darželį, pasitikėjimas pedagogais (ramūs tėvai – ramūs vaikai);</a:t>
            </a:r>
          </a:p>
          <a:p>
            <a:pPr lvl="0"/>
            <a:r>
              <a:rPr lang="lt-LT" dirty="0"/>
              <a:t>Neišeikite neatsisveikinę su vaiku, jam suprantama forma pasakykite kur išeinate ir kada grįšite jo pasiimti;</a:t>
            </a:r>
          </a:p>
          <a:p>
            <a:pPr lvl="0"/>
            <a:r>
              <a:rPr lang="lt-LT" dirty="0"/>
              <a:t>Gyvenkite darželio ritmu;</a:t>
            </a:r>
          </a:p>
          <a:p>
            <a:pPr lvl="0"/>
            <a:r>
              <a:rPr lang="lt-LT" dirty="0"/>
              <a:t>Į darželį vaiką veskite reguliariai;</a:t>
            </a:r>
          </a:p>
          <a:p>
            <a:pPr lvl="0"/>
            <a:r>
              <a:rPr lang="lt-LT" dirty="0"/>
              <a:t>Esant poreikiui, konsultuokitės su grupės pedagogu ar psichologu.</a:t>
            </a: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10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6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437" y="1981332"/>
            <a:ext cx="10964979" cy="3743863"/>
          </a:xfrm>
        </p:spPr>
        <p:txBody>
          <a:bodyPr>
            <a:normAutofit/>
          </a:bodyPr>
          <a:lstStyle/>
          <a:p>
            <a:pPr algn="ctr"/>
            <a:r>
              <a:rPr lang="lt-LT" sz="5400" dirty="0">
                <a:latin typeface="Montserrat Light" pitchFamily="2" charset="0"/>
              </a:rPr>
              <a:t>Įprasta adaptacinio periodo trukmė nuo 2 savaičių iki 2 mėnesių</a:t>
            </a:r>
            <a:endParaRPr lang="en-US" sz="5400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0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Adaptacija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 dirty="0"/>
              <a:t>Prisitaikymas;</a:t>
            </a:r>
          </a:p>
          <a:p>
            <a:r>
              <a:rPr lang="lt-LT" sz="1800" dirty="0"/>
              <a:t> Adaptacijos metu patiriamas sumišimas, stiprūs jausmai, kurie dažnai yra nemalonūs;</a:t>
            </a:r>
          </a:p>
          <a:p>
            <a:r>
              <a:rPr lang="lt-LT" sz="1800" dirty="0"/>
              <a:t>Vaiko nenoras atsiskirti nuo tėvų yra normali, sveika mažylio reakcija, rodanti besiformuojantį </a:t>
            </a:r>
            <a:r>
              <a:rPr lang="lt-LT" sz="1800" b="1" dirty="0"/>
              <a:t>saugų prieraišumo stilių;</a:t>
            </a: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Prieraišumo stiliai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 dirty="0"/>
              <a:t>Visi mes turime vienokį ar kitokį susiformavusį prieraišumo stilių, kuris priklauso nuo ankstyvųjų vaikystės patirčių, santykių su pirminiais globėjais. </a:t>
            </a:r>
          </a:p>
          <a:p>
            <a:pPr marL="0" indent="0">
              <a:buNone/>
            </a:pPr>
            <a:endParaRPr lang="lt-LT" dirty="0"/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0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Prieraišumo stiliai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 dirty="0">
                <a:latin typeface="Montserrat Medium" pitchFamily="2" charset="0"/>
              </a:rPr>
              <a:t>Saugus;</a:t>
            </a:r>
          </a:p>
          <a:p>
            <a:r>
              <a:rPr lang="lt-LT" sz="1800" dirty="0">
                <a:latin typeface="Montserrat Medium" pitchFamily="2" charset="0"/>
              </a:rPr>
              <a:t>Nesaugus: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>
                <a:latin typeface="Montserrat Medium" pitchFamily="2" charset="0"/>
              </a:rPr>
              <a:t>Vengiantis;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>
                <a:latin typeface="Montserrat Medium" pitchFamily="2" charset="0"/>
              </a:rPr>
              <a:t>Ambivalentiškas;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>
                <a:latin typeface="Montserrat Medium" pitchFamily="2" charset="0"/>
              </a:rPr>
              <a:t>Dezorganizuotas;</a:t>
            </a:r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Saugus </a:t>
            </a:r>
            <a:r>
              <a:rPr lang="lt-LT" dirty="0" err="1">
                <a:solidFill>
                  <a:srgbClr val="232461"/>
                </a:solidFill>
                <a:latin typeface="Montserrat Medium" pitchFamily="2" charset="0"/>
              </a:rPr>
              <a:t>prieraušumas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800" dirty="0">
                <a:latin typeface="Montserrat Medium" pitchFamily="2" charset="0"/>
              </a:rPr>
              <a:t>Saugiai prisirišęs vaikas protestuoja prieš atsiskyrimą su mama, nenori likti su nepažįstamu žmogumi, greitai nurimsta mamai grįžus ir tęsia pradėtą veiklą.</a:t>
            </a:r>
          </a:p>
          <a:p>
            <a:pPr algn="just"/>
            <a:r>
              <a:rPr lang="lt-LT" sz="1800" dirty="0">
                <a:latin typeface="Montserrat Medium" pitchFamily="2" charset="0"/>
              </a:rPr>
              <a:t>Tėvai, jautrūs vaiko poreikiams (emociniams ir fiziologiniams) - pakloja stiprų pagrindą sveikai asmenybei.</a:t>
            </a:r>
          </a:p>
          <a:p>
            <a:r>
              <a:rPr lang="lt-LT" sz="1800" dirty="0">
                <a:latin typeface="Montserrat Medium" pitchFamily="2" charset="0"/>
              </a:rPr>
              <a:t>Saugų prieraišumą turintis suaugusysis: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>
                <a:latin typeface="Montserrat Medium" pitchFamily="2" charset="0"/>
              </a:rPr>
              <a:t>Lengvai randa būdų artimam bendravimui. Gerai jaučiasi tarpusavio priklausomybės santykiuose, nedaug atmetimo baimės.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>
                <a:latin typeface="Montserrat Medium" pitchFamily="2" charset="0"/>
              </a:rPr>
              <a:t>Meilės ryšiai dažniausiai laimingi, draugiški, pasitikintys ir palaikantys. Geba palaikyti ilgalaikius santykius.</a:t>
            </a:r>
            <a:endParaRPr lang="en-US" sz="18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4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Nesaugus prieraišumas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300" b="1" dirty="0">
                <a:latin typeface="Montserrat Medium" pitchFamily="2" charset="0"/>
              </a:rPr>
              <a:t>Vengiantis prieraišumo stilius: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latin typeface="Montserrat Medium" pitchFamily="2" charset="0"/>
              </a:rPr>
              <a:t>Vaikas išoriškai ramiai atsiskiria su mama, tačiau mamai sugrįžus jis nesiekia artumo su ja  – nesiglaudžia, neapkabina, nusisuka.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latin typeface="Montserrat Medium" pitchFamily="2" charset="0"/>
              </a:rPr>
              <a:t>Globėjai negeba atliepti vaiko poreikių, yra labiau susikoncentravę į save, nesupranta ko reikia vaikui...</a:t>
            </a:r>
          </a:p>
          <a:p>
            <a:r>
              <a:rPr lang="lt-LT" sz="2300" b="1" dirty="0">
                <a:latin typeface="Montserrat Medium" pitchFamily="2" charset="0"/>
              </a:rPr>
              <a:t>Ambivalentiškas prieraišumo stilius: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latin typeface="Montserrat Medium" pitchFamily="2" charset="0"/>
              </a:rPr>
              <a:t>Vaikas nenoriai atsiskiria nuo mamos, labai nepatenkintas jai išėjus, ilgai nenurimsta jai sugrįžus, elgiasi prieštaringai – ir siekia kontakto, ir priešinasi mamos pastangoms jį atkurti.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latin typeface="Montserrat Medium" pitchFamily="2" charset="0"/>
              </a:rPr>
              <a:t>Globėjo elgesys –tai artimas, tai abejingas.</a:t>
            </a:r>
          </a:p>
          <a:p>
            <a:pPr>
              <a:buFont typeface="Arial" panose="020B0604020202020204" pitchFamily="34" charset="0"/>
              <a:buChar char="•"/>
            </a:pPr>
            <a:endParaRPr lang="lt-LT" sz="1400" dirty="0">
              <a:latin typeface="Montserrat Medium" pitchFamily="2" charset="0"/>
            </a:endParaRPr>
          </a:p>
          <a:p>
            <a:pPr marL="0" indent="0">
              <a:buNone/>
            </a:pPr>
            <a:endParaRPr lang="lt-LT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6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2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Nesaugus prieraišumas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600" b="1" dirty="0">
                <a:latin typeface="Montserrat Medium" pitchFamily="2" charset="0"/>
              </a:rPr>
              <a:t>Dezorganizuotas prieraišumo stilius: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600" dirty="0">
                <a:latin typeface="Montserrat Medium" pitchFamily="2" charset="0"/>
              </a:rPr>
              <a:t>Dezorganizuotai prisirišęs vaikas neturi jokio aiškaus būdo įveikti atsiskyrimą.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600" dirty="0">
                <a:latin typeface="Montserrat Medium" pitchFamily="2" charset="0"/>
              </a:rPr>
              <a:t>Ir vaiko, ir globėjo elgsena sunkiai prognozuojama.</a:t>
            </a:r>
          </a:p>
          <a:p>
            <a:r>
              <a:rPr lang="lt-LT" sz="2600" b="1" dirty="0">
                <a:latin typeface="Montserrat Medium" pitchFamily="2" charset="0"/>
              </a:rPr>
              <a:t>Nesaugiai prisirišęs suaugusysis: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600" dirty="0">
                <a:latin typeface="Montserrat Medium" pitchFamily="2" charset="0"/>
              </a:rPr>
              <a:t>Turi jausmą, kad su kitais nepavyksta sukurti tokių artimų santykių, kokių norėtų, vis negana. Nerimauja dėl atmetimo ar kad nebus mylimi. </a:t>
            </a:r>
            <a:br>
              <a:rPr lang="lt-LT" sz="2600" dirty="0">
                <a:latin typeface="Montserrat Medium" pitchFamily="2" charset="0"/>
              </a:rPr>
            </a:br>
            <a:r>
              <a:rPr lang="lt-LT" sz="2600" dirty="0">
                <a:latin typeface="Montserrat Medium" pitchFamily="2" charset="0"/>
              </a:rPr>
              <a:t>Jie siekia susiliejimo, lengvai įsimyli.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600" dirty="0">
                <a:latin typeface="Montserrat Medium" pitchFamily="2" charset="0"/>
              </a:rPr>
              <a:t>Meilės santykiuose dažnai būna seksualiai patrauklūs, tačiau įkyrūs, persekiojantys ir pavydūs. Santykiai trumpalaikiai</a:t>
            </a:r>
          </a:p>
          <a:p>
            <a:pPr marL="0" indent="0">
              <a:buNone/>
            </a:pPr>
            <a:endParaRPr lang="lt-LT" sz="26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7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6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sz="4800" dirty="0">
                <a:solidFill>
                  <a:srgbClr val="232461"/>
                </a:solidFill>
                <a:latin typeface="Montserrat Medium" pitchFamily="2" charset="0"/>
              </a:rPr>
              <a:t>Adaptacija darželyje sudėtinga, nes:</a:t>
            </a:r>
            <a:endParaRPr lang="en-US" sz="48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t-LT" dirty="0"/>
              <a:t>Vaikui reikia atsiskirti nuo tėvų, kurie yra saugumo šaltinis;</a:t>
            </a:r>
          </a:p>
          <a:p>
            <a:pPr lvl="0"/>
            <a:r>
              <a:rPr lang="lt-LT" dirty="0"/>
              <a:t>Vaikai iki 3 m. neturi pilno objektų pastovumo vaizdo. „Ko nematau, tas neegzistuoja“ – baisu netekti tėvų;</a:t>
            </a:r>
          </a:p>
          <a:p>
            <a:pPr lvl="0"/>
            <a:r>
              <a:rPr lang="lt-LT" dirty="0"/>
              <a:t>Vaikui reikia prisitaikyti prie naujų žmonių ir situacijų;</a:t>
            </a:r>
          </a:p>
          <a:p>
            <a:pPr lvl="0"/>
            <a:r>
              <a:rPr lang="lt-LT" dirty="0"/>
              <a:t>Pakinta vaikų pasaulis ir nusistovėjusi tvarka;</a:t>
            </a:r>
          </a:p>
          <a:p>
            <a:pPr lvl="0"/>
            <a:r>
              <a:rPr lang="lt-LT" dirty="0"/>
              <a:t>Nauji, nepažįstami dalykai vaikus dažnai gąsdina;</a:t>
            </a:r>
          </a:p>
          <a:p>
            <a:pPr lvl="0"/>
            <a:r>
              <a:rPr lang="lt-LT" dirty="0"/>
              <a:t>Tėvams neramu atsiskirti nuo vaiko;</a:t>
            </a:r>
          </a:p>
          <a:p>
            <a:pPr lvl="0"/>
            <a:r>
              <a:rPr lang="lt-LT" dirty="0"/>
              <a:t>Tėvams sunku išbūti su vaiko atsiskyrimo skausmu.</a:t>
            </a:r>
          </a:p>
          <a:p>
            <a:endParaRPr lang="lt-LT" dirty="0"/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8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lt-LT" sz="4000" dirty="0">
                <a:solidFill>
                  <a:srgbClr val="232461"/>
                </a:solidFill>
                <a:latin typeface="Montserrat Medium" pitchFamily="2" charset="0"/>
              </a:rPr>
              <a:t>Pagrindiniai adaptacinio laikotarpio požymiai:</a:t>
            </a:r>
            <a:endParaRPr lang="en-US" sz="40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279800"/>
            <a:ext cx="10584899" cy="732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t-LT" dirty="0"/>
              <a:t>Pakitęs, neįprastas vaiko elgesys;</a:t>
            </a:r>
          </a:p>
          <a:p>
            <a:pPr lvl="0"/>
            <a:r>
              <a:rPr lang="lt-LT" dirty="0"/>
              <a:t>Galimi somatiniai sunkumai (sutrikęs miegas, galvos, pilvo skausmai, virškinimo sutrikimai, pakitęs apetitas...)</a:t>
            </a:r>
          </a:p>
          <a:p>
            <a:pPr lvl="0"/>
            <a:r>
              <a:rPr lang="lt-LT" dirty="0"/>
              <a:t>Galimas padidėjęs vaiko irzlumas;</a:t>
            </a:r>
          </a:p>
          <a:p>
            <a:pPr lvl="0"/>
            <a:r>
              <a:rPr lang="lt-LT" dirty="0"/>
              <a:t>Vaiko nenoras atsiskirti nuo tėvų, verkimas tėvams išėjus iš grupės;</a:t>
            </a:r>
          </a:p>
          <a:p>
            <a:pPr lvl="0"/>
            <a:r>
              <a:rPr lang="lt-LT" dirty="0"/>
              <a:t>Didesnis tėvų dėmesio poreikis;</a:t>
            </a:r>
          </a:p>
          <a:p>
            <a:pPr lvl="0"/>
            <a:r>
              <a:rPr lang="lt-LT" dirty="0"/>
              <a:t>Regresas – „pamiršimas“ anksčiau jau išmoktų dalykų;</a:t>
            </a:r>
          </a:p>
          <a:p>
            <a:pPr lvl="0"/>
            <a:r>
              <a:rPr lang="lt-LT" dirty="0"/>
              <a:t>Destruktyvi pykčio raiška</a:t>
            </a:r>
          </a:p>
          <a:p>
            <a:pPr lvl="0"/>
            <a:r>
              <a:rPr lang="lt-LT" dirty="0"/>
              <a:t>Galimi ir kiti elgesio bei emocijų pakitimai, priklausomai nuo kiekvieno vaiko individualiai.</a:t>
            </a: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/>
          <a:lstStyle/>
          <a:p>
            <a:r>
              <a:rPr lang="lt-LT" sz="1400" dirty="0">
                <a:solidFill>
                  <a:srgbClr val="F0A334"/>
                </a:solidFill>
                <a:latin typeface="Montserrat Medium" pitchFamily="2" charset="0"/>
              </a:rPr>
              <a:t>Adaptacija darželyje</a:t>
            </a:r>
            <a:endParaRPr lang="en-US" sz="1400" dirty="0">
              <a:solidFill>
                <a:srgbClr val="F0A334"/>
              </a:solidFill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9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76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668</Words>
  <Application>Microsoft Office PowerPoint</Application>
  <PresentationFormat>Plačiaekranė</PresentationFormat>
  <Paragraphs>85</Paragraphs>
  <Slides>12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22" baseType="lpstr">
      <vt:lpstr>Arial</vt:lpstr>
      <vt:lpstr>Calibri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Deimante-VSB</cp:lastModifiedBy>
  <cp:revision>36</cp:revision>
  <dcterms:created xsi:type="dcterms:W3CDTF">2019-07-24T07:24:43Z</dcterms:created>
  <dcterms:modified xsi:type="dcterms:W3CDTF">2022-04-20T05:14:58Z</dcterms:modified>
</cp:coreProperties>
</file>