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63" r:id="rId3"/>
    <p:sldId id="258" r:id="rId4"/>
    <p:sldId id="257" r:id="rId5"/>
    <p:sldId id="259" r:id="rId6"/>
    <p:sldId id="260" r:id="rId7"/>
    <p:sldId id="261" r:id="rId8"/>
    <p:sldId id="264" r:id="rId9"/>
    <p:sldId id="265" r:id="rId10"/>
    <p:sldId id="266" r:id="rId11"/>
    <p:sldId id="271" r:id="rId12"/>
    <p:sldId id="276" r:id="rId13"/>
    <p:sldId id="275" r:id="rId14"/>
    <p:sldId id="274" r:id="rId15"/>
    <p:sldId id="267" r:id="rId16"/>
    <p:sldId id="268" r:id="rId17"/>
    <p:sldId id="272" r:id="rId18"/>
    <p:sldId id="273" r:id="rId19"/>
    <p:sldId id="269" r:id="rId20"/>
    <p:sldId id="270" r:id="rId21"/>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tx>
                <c:rich>
                  <a:bodyPr/>
                  <a:lstStyle/>
                  <a:p>
                    <a:r>
                      <a:rPr lang="en-US"/>
                      <a:t>89,30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D21C-4975-A851-BAF6F6C19DC1}"/>
                </c:ext>
              </c:extLst>
            </c:dLbl>
            <c:dLbl>
              <c:idx val="1"/>
              <c:tx>
                <c:rich>
                  <a:bodyPr/>
                  <a:lstStyle/>
                  <a:p>
                    <a:r>
                      <a:rPr lang="en-US"/>
                      <a:t>97,32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D21C-4975-A851-BAF6F6C19DC1}"/>
                </c:ext>
              </c:extLst>
            </c:dLbl>
            <c:dLbl>
              <c:idx val="2"/>
              <c:tx>
                <c:rich>
                  <a:bodyPr/>
                  <a:lstStyle/>
                  <a:p>
                    <a:r>
                      <a:rPr lang="en-US"/>
                      <a:t>95,72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D21C-4975-A851-BAF6F6C19DC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Mokinių pristačiusių formą Nr. E027-1, dalis (%)</c:v>
                </c:pt>
                <c:pt idx="1">
                  <c:v>Mokinių, kurių formos Nr. E027-1 formos I dalis "Fizinės būklės įvertinimas" užpildyta, dalis (%)</c:v>
                </c:pt>
                <c:pt idx="2">
                  <c:v>Mokinių, kurių formos Nr. E027-1 formos II dalis "Dantų ir žandikaulių būklės įvertinimas" užpildyta, dalis (%)</c:v>
                </c:pt>
              </c:strCache>
            </c:strRef>
          </c:cat>
          <c:val>
            <c:numRef>
              <c:f>Sheet1!$B$2:$B$5</c:f>
              <c:numCache>
                <c:formatCode>General</c:formatCode>
                <c:ptCount val="4"/>
                <c:pt idx="0">
                  <c:v>79.63</c:v>
                </c:pt>
                <c:pt idx="1">
                  <c:v>95.83</c:v>
                </c:pt>
                <c:pt idx="2">
                  <c:v>81.02</c:v>
                </c:pt>
              </c:numCache>
            </c:numRef>
          </c:val>
          <c:extLst>
            <c:ext xmlns:c16="http://schemas.microsoft.com/office/drawing/2014/chart" uri="{C3380CC4-5D6E-409C-BE32-E72D297353CC}">
              <c16:uniqueId val="{00000000-D944-4460-978B-8C1E8F5B822C}"/>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3"/>
                <c:pt idx="0">
                  <c:v>Mokinių pristačiusių formą Nr. E027-1, dalis (%)</c:v>
                </c:pt>
                <c:pt idx="1">
                  <c:v>Mokinių, kurių formos Nr. E027-1 formos I dalis "Fizinės būklės įvertinimas" užpildyta, dalis (%)</c:v>
                </c:pt>
                <c:pt idx="2">
                  <c:v>Mokinių, kurių formos Nr. E027-1 formos II dalis "Dantų ir žandikaulių būklės įvertinimas" užpildyta, dalis (%)</c:v>
                </c:pt>
              </c:strCache>
            </c:strRef>
          </c:cat>
          <c:val>
            <c:numRef>
              <c:f>Sheet1!$C$2:$C$5</c:f>
              <c:numCache>
                <c:formatCode>General</c:formatCode>
                <c:ptCount val="4"/>
              </c:numCache>
            </c:numRef>
          </c:val>
          <c:extLst>
            <c:ext xmlns:c16="http://schemas.microsoft.com/office/drawing/2014/chart" uri="{C3380CC4-5D6E-409C-BE32-E72D297353CC}">
              <c16:uniqueId val="{00000001-D944-4460-978B-8C1E8F5B822C}"/>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3"/>
                <c:pt idx="0">
                  <c:v>Mokinių pristačiusių formą Nr. E027-1, dalis (%)</c:v>
                </c:pt>
                <c:pt idx="1">
                  <c:v>Mokinių, kurių formos Nr. E027-1 formos I dalis "Fizinės būklės įvertinimas" užpildyta, dalis (%)</c:v>
                </c:pt>
                <c:pt idx="2">
                  <c:v>Mokinių, kurių formos Nr. E027-1 formos II dalis "Dantų ir žandikaulių būklės įvertinimas" užpildyta, dalis (%)</c:v>
                </c:pt>
              </c:strCache>
            </c:strRef>
          </c:cat>
          <c:val>
            <c:numRef>
              <c:f>Sheet1!$D$2:$D$5</c:f>
              <c:numCache>
                <c:formatCode>General</c:formatCode>
                <c:ptCount val="4"/>
              </c:numCache>
            </c:numRef>
          </c:val>
          <c:extLst>
            <c:ext xmlns:c16="http://schemas.microsoft.com/office/drawing/2014/chart" uri="{C3380CC4-5D6E-409C-BE32-E72D297353CC}">
              <c16:uniqueId val="{00000002-D944-4460-978B-8C1E8F5B822C}"/>
            </c:ext>
          </c:extLst>
        </c:ser>
        <c:dLbls>
          <c:showLegendKey val="0"/>
          <c:showVal val="0"/>
          <c:showCatName val="0"/>
          <c:showSerName val="0"/>
          <c:showPercent val="0"/>
          <c:showBubbleSize val="0"/>
        </c:dLbls>
        <c:gapWidth val="219"/>
        <c:overlap val="-27"/>
        <c:axId val="418973800"/>
        <c:axId val="418974584"/>
      </c:barChart>
      <c:catAx>
        <c:axId val="418973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18974584"/>
        <c:crosses val="autoZero"/>
        <c:auto val="1"/>
        <c:lblAlgn val="ctr"/>
        <c:lblOffset val="100"/>
        <c:noMultiLvlLbl val="0"/>
      </c:catAx>
      <c:valAx>
        <c:axId val="418974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18973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076-4EE6-AB05-EB5B58C0C9F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076-4EE6-AB05-EB5B58C0C9F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076-4EE6-AB05-EB5B58C0C9F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076-4EE6-AB05-EB5B58C0C9F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076-4EE6-AB05-EB5B58C0C9FB}"/>
              </c:ext>
            </c:extLst>
          </c:dPt>
          <c:dLbls>
            <c:dLbl>
              <c:idx val="1"/>
              <c:tx>
                <c:rich>
                  <a:bodyPr/>
                  <a:lstStyle/>
                  <a:p>
                    <a:r>
                      <a:rPr lang="en-US"/>
                      <a:t>6,6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8076-4EE6-AB05-EB5B58C0C9FB}"/>
                </c:ext>
              </c:extLst>
            </c:dLbl>
            <c:dLbl>
              <c:idx val="2"/>
              <c:tx>
                <c:rich>
                  <a:bodyPr/>
                  <a:lstStyle/>
                  <a:p>
                    <a:r>
                      <a:rPr lang="en-US"/>
                      <a:t>83,52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8076-4EE6-AB05-EB5B58C0C9FB}"/>
                </c:ext>
              </c:extLst>
            </c:dLbl>
            <c:dLbl>
              <c:idx val="3"/>
              <c:tx>
                <c:rich>
                  <a:bodyPr/>
                  <a:lstStyle/>
                  <a:p>
                    <a:r>
                      <a:rPr lang="en-US"/>
                      <a:t>5,48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8076-4EE6-AB05-EB5B58C0C9FB}"/>
                </c:ext>
              </c:extLst>
            </c:dLbl>
            <c:dLbl>
              <c:idx val="4"/>
              <c:tx>
                <c:rich>
                  <a:bodyPr/>
                  <a:lstStyle/>
                  <a:p>
                    <a:r>
                      <a:rPr lang="en-US"/>
                      <a:t>4,4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8076-4EE6-AB05-EB5B58C0C9F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1">
                  <c:v>Mokinių, turinčių per mažą svorį, dalis (%)</c:v>
                </c:pt>
                <c:pt idx="2">
                  <c:v>Mokinių, turinčių normalų svorį, dalis (%)</c:v>
                </c:pt>
                <c:pt idx="3">
                  <c:v>Mokinių, turinčių antsvorį, dalis (%)</c:v>
                </c:pt>
                <c:pt idx="4">
                  <c:v>Mokinių, turinčių nutukimą, dalis (%)</c:v>
                </c:pt>
              </c:strCache>
            </c:strRef>
          </c:cat>
          <c:val>
            <c:numRef>
              <c:f>Sheet1!$B$2:$B$6</c:f>
              <c:numCache>
                <c:formatCode>General</c:formatCode>
                <c:ptCount val="5"/>
                <c:pt idx="1">
                  <c:v>20.29</c:v>
                </c:pt>
                <c:pt idx="2">
                  <c:v>62.32</c:v>
                </c:pt>
                <c:pt idx="3">
                  <c:v>12.56</c:v>
                </c:pt>
                <c:pt idx="4">
                  <c:v>4.83</c:v>
                </c:pt>
              </c:numCache>
            </c:numRef>
          </c:val>
          <c:extLst>
            <c:ext xmlns:c16="http://schemas.microsoft.com/office/drawing/2014/chart" uri="{C3380CC4-5D6E-409C-BE32-E72D297353CC}">
              <c16:uniqueId val="{0000000A-8076-4EE6-AB05-EB5B58C0C9FB}"/>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tx>
                <c:rich>
                  <a:bodyPr/>
                  <a:lstStyle/>
                  <a:p>
                    <a:r>
                      <a:rPr lang="en-US"/>
                      <a:t>98,94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8D15-41CD-BF6D-070A84EE6700}"/>
                </c:ext>
              </c:extLst>
            </c:dLbl>
            <c:dLbl>
              <c:idx val="1"/>
              <c:tx>
                <c:rich>
                  <a:bodyPr/>
                  <a:lstStyle/>
                  <a:p>
                    <a:r>
                      <a:rPr lang="en-US"/>
                      <a:t>0,53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8D15-41CD-BF6D-070A84EE6700}"/>
                </c:ext>
              </c:extLst>
            </c:dLbl>
            <c:dLbl>
              <c:idx val="2"/>
              <c:tx>
                <c:rich>
                  <a:bodyPr/>
                  <a:lstStyle/>
                  <a:p>
                    <a:r>
                      <a:rPr lang="en-US"/>
                      <a:t>0,53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8D15-41CD-BF6D-070A84EE670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Mokinių, priskiriamų pagrindinei fizinio ugdymo grupei, dalis (%)</c:v>
                </c:pt>
                <c:pt idx="1">
                  <c:v>Mokinių, priskiriamų parengiamajai fizinio ugdymo grupei, dalis (%)</c:v>
                </c:pt>
                <c:pt idx="2">
                  <c:v>Mokinių, priskiriamų specialiajai fizinio ugdymo grupei, dalis (%)</c:v>
                </c:pt>
                <c:pt idx="3">
                  <c:v>Mokinių atleistų nuo kūno kultūros pamokų, dalis (%)</c:v>
                </c:pt>
              </c:strCache>
            </c:strRef>
          </c:cat>
          <c:val>
            <c:numRef>
              <c:f>Sheet1!$B$2:$B$5</c:f>
              <c:numCache>
                <c:formatCode>General</c:formatCode>
                <c:ptCount val="4"/>
                <c:pt idx="0">
                  <c:v>99.03</c:v>
                </c:pt>
                <c:pt idx="1">
                  <c:v>0.48</c:v>
                </c:pt>
                <c:pt idx="2">
                  <c:v>0.48</c:v>
                </c:pt>
                <c:pt idx="3">
                  <c:v>0</c:v>
                </c:pt>
              </c:numCache>
            </c:numRef>
          </c:val>
          <c:extLst>
            <c:ext xmlns:c16="http://schemas.microsoft.com/office/drawing/2014/chart" uri="{C3380CC4-5D6E-409C-BE32-E72D297353CC}">
              <c16:uniqueId val="{00000000-43BA-47D8-9FC8-FE127BCCC53F}"/>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Mokinių, priskiriamų pagrindinei fizinio ugdymo grupei, dalis (%)</c:v>
                </c:pt>
                <c:pt idx="1">
                  <c:v>Mokinių, priskiriamų parengiamajai fizinio ugdymo grupei, dalis (%)</c:v>
                </c:pt>
                <c:pt idx="2">
                  <c:v>Mokinių, priskiriamų specialiajai fizinio ugdymo grupei, dalis (%)</c:v>
                </c:pt>
                <c:pt idx="3">
                  <c:v>Mokinių atleistų nuo kūno kultūros pamokų, dalis (%)</c:v>
                </c:pt>
              </c:strCache>
            </c:strRef>
          </c:cat>
          <c:val>
            <c:numRef>
              <c:f>Sheet1!$C$1:$C$4</c:f>
              <c:numCache>
                <c:formatCode>General</c:formatCode>
                <c:ptCount val="4"/>
                <c:pt idx="0">
                  <c:v>0</c:v>
                </c:pt>
              </c:numCache>
            </c:numRef>
          </c:val>
          <c:extLst>
            <c:ext xmlns:c16="http://schemas.microsoft.com/office/drawing/2014/chart" uri="{C3380CC4-5D6E-409C-BE32-E72D297353CC}">
              <c16:uniqueId val="{00000001-43BA-47D8-9FC8-FE127BCCC53F}"/>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Mokinių, priskiriamų pagrindinei fizinio ugdymo grupei, dalis (%)</c:v>
                </c:pt>
                <c:pt idx="1">
                  <c:v>Mokinių, priskiriamų parengiamajai fizinio ugdymo grupei, dalis (%)</c:v>
                </c:pt>
                <c:pt idx="2">
                  <c:v>Mokinių, priskiriamų specialiajai fizinio ugdymo grupei, dalis (%)</c:v>
                </c:pt>
                <c:pt idx="3">
                  <c:v>Mokinių atleistų nuo kūno kultūros pamokų, dalis (%)</c:v>
                </c:pt>
              </c:strCache>
            </c:strRef>
          </c:cat>
          <c:val>
            <c:numRef>
              <c:f>Sheet1!$D$2:$D$5</c:f>
              <c:numCache>
                <c:formatCode>General</c:formatCode>
                <c:ptCount val="4"/>
              </c:numCache>
            </c:numRef>
          </c:val>
          <c:extLst>
            <c:ext xmlns:c16="http://schemas.microsoft.com/office/drawing/2014/chart" uri="{C3380CC4-5D6E-409C-BE32-E72D297353CC}">
              <c16:uniqueId val="{00000002-43BA-47D8-9FC8-FE127BCCC53F}"/>
            </c:ext>
          </c:extLst>
        </c:ser>
        <c:dLbls>
          <c:showLegendKey val="0"/>
          <c:showVal val="0"/>
          <c:showCatName val="0"/>
          <c:showSerName val="0"/>
          <c:showPercent val="0"/>
          <c:showBubbleSize val="0"/>
        </c:dLbls>
        <c:gapWidth val="219"/>
        <c:overlap val="-27"/>
        <c:axId val="408796880"/>
        <c:axId val="408791392"/>
      </c:barChart>
      <c:catAx>
        <c:axId val="408796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08791392"/>
        <c:crosses val="autoZero"/>
        <c:auto val="1"/>
        <c:lblAlgn val="ctr"/>
        <c:lblOffset val="100"/>
        <c:noMultiLvlLbl val="0"/>
      </c:catAx>
      <c:valAx>
        <c:axId val="408791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08796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a:t>Spustelėję redag. ruoš. pavad.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1685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a:t>Spustelėję redag. ruoš. pavad.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2058827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a:t>Spustelėję redag. ruoš. pavad.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Redaguoti šablono teksto stilius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8841484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a:t>Spustelėję redag. ruoš. pavad.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775356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64110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957328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347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a:t>Spustelėję redag. ruoš. pavad.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943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lt-LT"/>
              <a:t>Spustelėję redag. ruoš. pavad. stilių</a:t>
            </a:r>
            <a:endParaRPr lang="en-US" dirty="0"/>
          </a:p>
        </p:txBody>
      </p:sp>
      <p:sp>
        <p:nvSpPr>
          <p:cNvPr id="3" name="Content Placeholder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909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a:t>Spustelėję redag. ruoš. pavad.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2175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2516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a:t>Spustelėję redag. ruoš. pavad.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910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a:t>Spustelėję redag. ruoš. pavad. stilių</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78711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17646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a:t>Spustelėję redag. ruoš. pavad.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a:t>Redaguoti šablono teksto stilius</a:t>
            </a:r>
          </a:p>
        </p:txBody>
      </p:sp>
      <p:sp>
        <p:nvSpPr>
          <p:cNvPr id="5" name="Date Placeholder 4"/>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224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a:t>Spustelėję redag. ruoš. pavad.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Redaguoti šablono teksto stilius</a:t>
            </a:r>
          </a:p>
        </p:txBody>
      </p:sp>
      <p:sp>
        <p:nvSpPr>
          <p:cNvPr id="5" name="Date Placeholder 4"/>
          <p:cNvSpPr>
            <a:spLocks noGrp="1"/>
          </p:cNvSpPr>
          <p:nvPr>
            <p:ph type="dt" sz="half" idx="10"/>
          </p:nvPr>
        </p:nvSpPr>
        <p:spPr/>
        <p:txBody>
          <a:bodyPr/>
          <a:lstStyle/>
          <a:p>
            <a:fld id="{5586B75A-687E-405C-8A0B-8D00578BA2C3}"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79460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a:t>Spustelėję redag. ruoš. pavad.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3/26/2021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5397878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pPr algn="ctr"/>
            <a:r>
              <a:rPr lang="lt-LT" sz="3600" dirty="0">
                <a:latin typeface="Times New Roman" panose="02020603050405020304" pitchFamily="18" charset="0"/>
                <a:cs typeface="Times New Roman" panose="02020603050405020304" pitchFamily="18" charset="0"/>
              </a:rPr>
              <a:t>Klaipėdos miesto lopšelio-darželio ,,</a:t>
            </a:r>
            <a:r>
              <a:rPr lang="lt-LT" sz="3600" dirty="0" err="1">
                <a:latin typeface="Times New Roman" panose="02020603050405020304" pitchFamily="18" charset="0"/>
                <a:cs typeface="Times New Roman" panose="02020603050405020304" pitchFamily="18" charset="0"/>
              </a:rPr>
              <a:t>Želmenėlis</a:t>
            </a:r>
            <a:r>
              <a:rPr lang="lt-LT" sz="3600" dirty="0">
                <a:latin typeface="Times New Roman" panose="02020603050405020304" pitchFamily="18" charset="0"/>
                <a:cs typeface="Times New Roman" panose="02020603050405020304" pitchFamily="18" charset="0"/>
              </a:rPr>
              <a:t>“  moksleivių sveikatos būklė ir rekomendacijos ją pagerinti 2020-2021m.</a:t>
            </a:r>
          </a:p>
        </p:txBody>
      </p:sp>
      <p:sp>
        <p:nvSpPr>
          <p:cNvPr id="3" name="Antrinis pavadinimas 2"/>
          <p:cNvSpPr>
            <a:spLocks noGrp="1"/>
          </p:cNvSpPr>
          <p:nvPr>
            <p:ph type="subTitle" idx="1"/>
          </p:nvPr>
        </p:nvSpPr>
        <p:spPr>
          <a:xfrm>
            <a:off x="1648383" y="5446396"/>
            <a:ext cx="7766936" cy="1096899"/>
          </a:xfrm>
        </p:spPr>
        <p:txBody>
          <a:bodyPr>
            <a:normAutofit lnSpcReduction="10000"/>
          </a:bodyPr>
          <a:lstStyle/>
          <a:p>
            <a:pPr algn="ctr"/>
            <a:r>
              <a:rPr lang="lt-LT" altLang="lt-LT" b="1" dirty="0">
                <a:solidFill>
                  <a:schemeClr val="tx1"/>
                </a:solidFill>
                <a:latin typeface="Times New Roman" pitchFamily="18" charset="0"/>
                <a:cs typeface="Times New Roman" pitchFamily="18" charset="0"/>
              </a:rPr>
              <a:t>Visuomenės sveikatos specialistė</a:t>
            </a:r>
          </a:p>
          <a:p>
            <a:pPr algn="ctr"/>
            <a:r>
              <a:rPr lang="lt-LT" altLang="lt-LT" b="1" dirty="0">
                <a:solidFill>
                  <a:schemeClr val="tx1"/>
                </a:solidFill>
                <a:latin typeface="Times New Roman" pitchFamily="18" charset="0"/>
                <a:cs typeface="Times New Roman" pitchFamily="18" charset="0"/>
              </a:rPr>
              <a:t>Rima Veličkienė</a:t>
            </a:r>
            <a:endParaRPr lang="en-US" altLang="lt-LT" b="1" dirty="0">
              <a:solidFill>
                <a:schemeClr val="tx1"/>
              </a:solidFill>
              <a:latin typeface="Times New Roman" pitchFamily="18" charset="0"/>
              <a:cs typeface="Times New Roman" pitchFamily="18" charset="0"/>
            </a:endParaRPr>
          </a:p>
          <a:p>
            <a:pPr algn="ctr"/>
            <a:r>
              <a:rPr lang="lt-LT" altLang="lt-LT" b="1" dirty="0">
                <a:solidFill>
                  <a:schemeClr val="tx1"/>
                </a:solidFill>
                <a:latin typeface="Times New Roman" pitchFamily="18" charset="0"/>
                <a:cs typeface="Times New Roman" pitchFamily="18" charset="0"/>
              </a:rPr>
              <a:t>2021-03-30</a:t>
            </a:r>
          </a:p>
          <a:p>
            <a:endParaRPr lang="lt-LT"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6429" y="24938"/>
            <a:ext cx="2590800" cy="1524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1926" y="285273"/>
            <a:ext cx="2411412" cy="7096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28897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Klaipėdos lopšelio-darželio ,,</a:t>
            </a:r>
            <a:r>
              <a:rPr lang="lt-LT" b="1" dirty="0" err="1">
                <a:latin typeface="Times New Roman" panose="02020603050405020304" pitchFamily="18" charset="0"/>
                <a:cs typeface="Times New Roman" panose="02020603050405020304" pitchFamily="18" charset="0"/>
              </a:rPr>
              <a:t>Želmenėlis</a:t>
            </a:r>
            <a:r>
              <a:rPr lang="lt-LT" b="1" dirty="0">
                <a:latin typeface="Times New Roman" panose="02020603050405020304" pitchFamily="18" charset="0"/>
                <a:cs typeface="Times New Roman" panose="02020603050405020304" pitchFamily="18" charset="0"/>
              </a:rPr>
              <a:t>“ sveikatos rodiklių suvestinė (3</a:t>
            </a:r>
            <a:r>
              <a:rPr lang="en-US" b="1" dirty="0">
                <a:latin typeface="Times New Roman" panose="02020603050405020304" pitchFamily="18" charset="0"/>
                <a:cs typeface="Times New Roman" panose="02020603050405020304" pitchFamily="18" charset="0"/>
              </a:rPr>
              <a:t>)</a:t>
            </a:r>
            <a:endParaRPr lang="lt-LT"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309859420"/>
              </p:ext>
            </p:extLst>
          </p:nvPr>
        </p:nvGraphicFramePr>
        <p:xfrm>
          <a:off x="1055803" y="1840077"/>
          <a:ext cx="9294827" cy="3838820"/>
        </p:xfrm>
        <a:graphic>
          <a:graphicData uri="http://schemas.openxmlformats.org/drawingml/2006/table">
            <a:tbl>
              <a:tblPr firstRow="1" bandRow="1">
                <a:tableStyleId>{5C22544A-7EE6-4342-B048-85BDC9FD1C3A}</a:tableStyleId>
              </a:tblPr>
              <a:tblGrid>
                <a:gridCol w="685897">
                  <a:extLst>
                    <a:ext uri="{9D8B030D-6E8A-4147-A177-3AD203B41FA5}">
                      <a16:colId xmlns:a16="http://schemas.microsoft.com/office/drawing/2014/main" val="620215130"/>
                    </a:ext>
                  </a:extLst>
                </a:gridCol>
                <a:gridCol w="2412378">
                  <a:extLst>
                    <a:ext uri="{9D8B030D-6E8A-4147-A177-3AD203B41FA5}">
                      <a16:colId xmlns:a16="http://schemas.microsoft.com/office/drawing/2014/main" val="1040266313"/>
                    </a:ext>
                  </a:extLst>
                </a:gridCol>
                <a:gridCol w="1549138">
                  <a:extLst>
                    <a:ext uri="{9D8B030D-6E8A-4147-A177-3AD203B41FA5}">
                      <a16:colId xmlns:a16="http://schemas.microsoft.com/office/drawing/2014/main" val="1625029348"/>
                    </a:ext>
                  </a:extLst>
                </a:gridCol>
                <a:gridCol w="1549138">
                  <a:extLst>
                    <a:ext uri="{9D8B030D-6E8A-4147-A177-3AD203B41FA5}">
                      <a16:colId xmlns:a16="http://schemas.microsoft.com/office/drawing/2014/main" val="133889416"/>
                    </a:ext>
                  </a:extLst>
                </a:gridCol>
                <a:gridCol w="1549138">
                  <a:extLst>
                    <a:ext uri="{9D8B030D-6E8A-4147-A177-3AD203B41FA5}">
                      <a16:colId xmlns:a16="http://schemas.microsoft.com/office/drawing/2014/main" val="1558112916"/>
                    </a:ext>
                  </a:extLst>
                </a:gridCol>
                <a:gridCol w="1549138">
                  <a:extLst>
                    <a:ext uri="{9D8B030D-6E8A-4147-A177-3AD203B41FA5}">
                      <a16:colId xmlns:a16="http://schemas.microsoft.com/office/drawing/2014/main" val="665825281"/>
                    </a:ext>
                  </a:extLst>
                </a:gridCol>
              </a:tblGrid>
              <a:tr h="659935">
                <a:tc>
                  <a:txBody>
                    <a:bodyPr/>
                    <a:lstStyle/>
                    <a:p>
                      <a:pPr algn="ctr"/>
                      <a:r>
                        <a:rPr lang="lt-LT" sz="1400" b="0" dirty="0"/>
                        <a:t>Eil. Nr.</a:t>
                      </a:r>
                    </a:p>
                  </a:txBody>
                  <a:tcPr/>
                </a:tc>
                <a:tc>
                  <a:txBody>
                    <a:bodyPr/>
                    <a:lstStyle/>
                    <a:p>
                      <a:pPr algn="ctr"/>
                      <a:r>
                        <a:rPr lang="lt-LT" sz="1400" b="0" dirty="0"/>
                        <a:t>Rodiklis</a:t>
                      </a:r>
                    </a:p>
                  </a:txBody>
                  <a:tcPr/>
                </a:tc>
                <a:tc>
                  <a:txBody>
                    <a:bodyPr/>
                    <a:lstStyle/>
                    <a:p>
                      <a:pPr algn="ctr"/>
                      <a:r>
                        <a:rPr lang="lt-LT" sz="1400" b="0" dirty="0"/>
                        <a:t>N</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400" b="0" u="none" strike="noStrike" dirty="0">
                          <a:effectLst/>
                          <a:latin typeface="Times New Roman" panose="02020603050405020304" pitchFamily="18" charset="0"/>
                          <a:cs typeface="Times New Roman" panose="02020603050405020304" pitchFamily="18" charset="0"/>
                        </a:rPr>
                        <a:t>Rodiklio reikšmė</a:t>
                      </a:r>
                      <a:r>
                        <a:rPr lang="en-US" sz="1400" b="0" u="none" strike="noStrike" dirty="0">
                          <a:effectLst/>
                          <a:latin typeface="Times New Roman" panose="02020603050405020304" pitchFamily="18" charset="0"/>
                          <a:cs typeface="Times New Roman" panose="02020603050405020304" pitchFamily="18" charset="0"/>
                        </a:rPr>
                        <a:t> </a:t>
                      </a:r>
                      <a:r>
                        <a:rPr lang="en-US" sz="1400" b="0" u="none" strike="noStrike" dirty="0" err="1">
                          <a:effectLst/>
                          <a:latin typeface="Times New Roman" panose="02020603050405020304" pitchFamily="18" charset="0"/>
                          <a:cs typeface="Times New Roman" panose="02020603050405020304" pitchFamily="18" charset="0"/>
                        </a:rPr>
                        <a:t>ugd</a:t>
                      </a:r>
                      <a:r>
                        <a:rPr lang="en-US" sz="1400" b="0" u="none" strike="noStrike" dirty="0">
                          <a:effectLst/>
                          <a:latin typeface="Times New Roman" panose="02020603050405020304" pitchFamily="18" charset="0"/>
                          <a:cs typeface="Times New Roman" panose="02020603050405020304" pitchFamily="18" charset="0"/>
                        </a:rPr>
                        <a:t>.</a:t>
                      </a:r>
                      <a:r>
                        <a:rPr lang="lt-LT" sz="1400" b="0" u="none" strike="noStrike" dirty="0">
                          <a:effectLst/>
                          <a:latin typeface="Times New Roman" panose="02020603050405020304" pitchFamily="18" charset="0"/>
                          <a:cs typeface="Times New Roman" panose="02020603050405020304" pitchFamily="18" charset="0"/>
                        </a:rPr>
                        <a:t> </a:t>
                      </a:r>
                      <a:r>
                        <a:rPr lang="lt-LT" sz="1400" b="0" u="none" strike="noStrike" dirty="0" err="1">
                          <a:effectLst/>
                          <a:latin typeface="Times New Roman" panose="02020603050405020304" pitchFamily="18" charset="0"/>
                          <a:cs typeface="Times New Roman" panose="02020603050405020304" pitchFamily="18" charset="0"/>
                        </a:rPr>
                        <a:t>įst</a:t>
                      </a:r>
                      <a:r>
                        <a:rPr lang="lt-LT" sz="1400" b="0" u="none" strike="noStrike" dirty="0">
                          <a:effectLst/>
                          <a:latin typeface="Times New Roman" panose="02020603050405020304" pitchFamily="18" charset="0"/>
                          <a:cs typeface="Times New Roman" panose="02020603050405020304" pitchFamily="18" charset="0"/>
                        </a:rPr>
                        <a:t>.</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400" b="0" u="none" strike="noStrike" dirty="0">
                          <a:effectLst/>
                          <a:latin typeface="Times New Roman" panose="02020603050405020304" pitchFamily="18" charset="0"/>
                          <a:cs typeface="Times New Roman" panose="02020603050405020304" pitchFamily="18" charset="0"/>
                        </a:rPr>
                        <a:t>Rodiklio reikšmė  savivaldybėje</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400" b="0" u="none" strike="noStrike" dirty="0">
                          <a:effectLst/>
                          <a:latin typeface="Times New Roman" panose="02020603050405020304" pitchFamily="18" charset="0"/>
                          <a:cs typeface="Times New Roman" panose="02020603050405020304" pitchFamily="18" charset="0"/>
                        </a:rPr>
                        <a:t>Pokytis nuo praeitų metų</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0326340"/>
                  </a:ext>
                </a:extLst>
              </a:tr>
              <a:tr h="577443">
                <a:tc>
                  <a:txBody>
                    <a:bodyPr/>
                    <a:lstStyle/>
                    <a:p>
                      <a:pPr marL="0" indent="0">
                        <a:buFont typeface="+mj-lt"/>
                        <a:buNone/>
                      </a:pPr>
                      <a:r>
                        <a:rPr lang="lt-LT" dirty="0"/>
                        <a:t>11.</a:t>
                      </a:r>
                    </a:p>
                  </a:txBody>
                  <a:tcPr/>
                </a:tc>
                <a:tc>
                  <a:txBody>
                    <a:bodyPr/>
                    <a:lstStyle/>
                    <a:p>
                      <a:pPr algn="l"/>
                      <a:r>
                        <a:rPr lang="lt-LT" sz="1200" b="0" i="0" kern="1200" dirty="0">
                          <a:solidFill>
                            <a:schemeClr val="dk1"/>
                          </a:solidFill>
                          <a:effectLst/>
                          <a:latin typeface="Times New Roman" panose="02020603050405020304" pitchFamily="18" charset="0"/>
                          <a:ea typeface="+mn-ea"/>
                          <a:cs typeface="Times New Roman" panose="02020603050405020304" pitchFamily="18" charset="0"/>
                        </a:rPr>
                        <a:t>Mokinių, priskiriamų parengiamajai fizinio ugdymo grupei, dalis (%)</a:t>
                      </a:r>
                      <a:endParaRPr lang="lt-LT" sz="1200" b="0" dirty="0">
                        <a:latin typeface="Times New Roman" panose="02020603050405020304" pitchFamily="18" charset="0"/>
                        <a:cs typeface="Times New Roman" panose="02020603050405020304" pitchFamily="18" charset="0"/>
                      </a:endParaRPr>
                    </a:p>
                  </a:txBody>
                  <a:tcPr/>
                </a:tc>
                <a:tc>
                  <a:txBody>
                    <a:bodyPr/>
                    <a:lstStyle/>
                    <a:p>
                      <a:pPr algn="ctr" rtl="0" fontAlgn="ctr"/>
                      <a:r>
                        <a:rPr lang="lt-LT" sz="2000" b="0" i="0" u="none" strike="noStrike" dirty="0">
                          <a:solidFill>
                            <a:srgbClr val="000000"/>
                          </a:solidFill>
                          <a:effectLst/>
                          <a:latin typeface="Times New Roman" panose="02020603050405020304" pitchFamily="18" charset="0"/>
                        </a:rPr>
                        <a:t>1</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0,19</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0,19</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NA</a:t>
                      </a:r>
                    </a:p>
                  </a:txBody>
                  <a:tcPr marL="25400" marR="25400" marT="25400" marB="25400" anchor="ctr"/>
                </a:tc>
                <a:extLst>
                  <a:ext uri="{0D108BD9-81ED-4DB2-BD59-A6C34878D82A}">
                    <a16:rowId xmlns:a16="http://schemas.microsoft.com/office/drawing/2014/main" val="3075427800"/>
                  </a:ext>
                </a:extLst>
              </a:tr>
              <a:tr h="577443">
                <a:tc>
                  <a:txBody>
                    <a:bodyPr/>
                    <a:lstStyle/>
                    <a:p>
                      <a:r>
                        <a:rPr lang="lt-LT" dirty="0"/>
                        <a:t>12.</a:t>
                      </a:r>
                    </a:p>
                  </a:txBody>
                  <a:tcPr/>
                </a:tc>
                <a:tc>
                  <a:txBody>
                    <a:bodyPr/>
                    <a:lstStyle/>
                    <a:p>
                      <a:pPr marL="0" algn="l" defTabSz="457200" rtl="0" eaLnBrk="1" latinLnBrk="0" hangingPunct="1"/>
                      <a:r>
                        <a:rPr lang="lt-LT" sz="1200" b="0" i="0" kern="1200" dirty="0">
                          <a:solidFill>
                            <a:schemeClr val="dk1"/>
                          </a:solidFill>
                          <a:effectLst/>
                          <a:latin typeface="Times New Roman" panose="02020603050405020304" pitchFamily="18" charset="0"/>
                          <a:ea typeface="+mn-ea"/>
                          <a:cs typeface="Times New Roman" panose="02020603050405020304" pitchFamily="18" charset="0"/>
                        </a:rPr>
                        <a:t>Mokinių, priskiriamų specialiajai fizinio ugdymo grupei, dalis (%)</a:t>
                      </a:r>
                    </a:p>
                  </a:txBody>
                  <a:tcPr/>
                </a:tc>
                <a:tc>
                  <a:txBody>
                    <a:bodyPr/>
                    <a:lstStyle/>
                    <a:p>
                      <a:pPr algn="ctr" rtl="0" fontAlgn="ctr"/>
                      <a:r>
                        <a:rPr lang="lt-LT" sz="2000" b="0" i="0" u="none" strike="noStrike" dirty="0">
                          <a:solidFill>
                            <a:srgbClr val="000000"/>
                          </a:solidFill>
                          <a:effectLst/>
                          <a:latin typeface="Times New Roman" panose="02020603050405020304" pitchFamily="18" charset="0"/>
                        </a:rPr>
                        <a:t>1</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0,19</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0,19</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NA</a:t>
                      </a:r>
                    </a:p>
                  </a:txBody>
                  <a:tcPr marL="25400" marR="25400" marT="25400" marB="25400" anchor="ctr"/>
                </a:tc>
                <a:extLst>
                  <a:ext uri="{0D108BD9-81ED-4DB2-BD59-A6C34878D82A}">
                    <a16:rowId xmlns:a16="http://schemas.microsoft.com/office/drawing/2014/main" val="3319103853"/>
                  </a:ext>
                </a:extLst>
              </a:tr>
              <a:tr h="577443">
                <a:tc>
                  <a:txBody>
                    <a:bodyPr/>
                    <a:lstStyle/>
                    <a:p>
                      <a:r>
                        <a:rPr lang="lt-LT" dirty="0"/>
                        <a:t>13.</a:t>
                      </a:r>
                    </a:p>
                  </a:txBody>
                  <a:tcPr/>
                </a:tc>
                <a:tc>
                  <a:txBody>
                    <a:bodyPr/>
                    <a:lstStyle/>
                    <a:p>
                      <a:pPr marL="0" algn="l" defTabSz="457200" rtl="0" eaLnBrk="1" latinLnBrk="0" hangingPunct="1"/>
                      <a:r>
                        <a:rPr lang="lt-LT" sz="1200" b="0" i="0" kern="1200" dirty="0">
                          <a:solidFill>
                            <a:schemeClr val="dk1"/>
                          </a:solidFill>
                          <a:effectLst/>
                          <a:latin typeface="Times New Roman" panose="02020603050405020304" pitchFamily="18" charset="0"/>
                          <a:ea typeface="+mn-ea"/>
                          <a:cs typeface="Times New Roman" panose="02020603050405020304" pitchFamily="18" charset="0"/>
                        </a:rPr>
                        <a:t>Mokinių, kuriems nurodytos bendrosios rekomendacijos, dalis (%)</a:t>
                      </a:r>
                    </a:p>
                  </a:txBody>
                  <a:tcPr/>
                </a:tc>
                <a:tc>
                  <a:txBody>
                    <a:bodyPr/>
                    <a:lstStyle/>
                    <a:p>
                      <a:pPr algn="ctr" rtl="0" fontAlgn="ctr"/>
                      <a:r>
                        <a:rPr lang="lt-LT" sz="2000" b="0" i="0" u="none" strike="noStrike" dirty="0">
                          <a:solidFill>
                            <a:srgbClr val="000000"/>
                          </a:solidFill>
                          <a:effectLst/>
                          <a:latin typeface="Times New Roman" panose="02020603050405020304" pitchFamily="18" charset="0"/>
                        </a:rPr>
                        <a:t>25</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12,08</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12,08</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+16,38</a:t>
                      </a:r>
                    </a:p>
                  </a:txBody>
                  <a:tcPr marL="25400" marR="25400" marT="25400" marB="25400" anchor="ctr"/>
                </a:tc>
                <a:extLst>
                  <a:ext uri="{0D108BD9-81ED-4DB2-BD59-A6C34878D82A}">
                    <a16:rowId xmlns:a16="http://schemas.microsoft.com/office/drawing/2014/main" val="3447952326"/>
                  </a:ext>
                </a:extLst>
              </a:tr>
              <a:tr h="499534">
                <a:tc>
                  <a:txBody>
                    <a:bodyPr/>
                    <a:lstStyle/>
                    <a:p>
                      <a:r>
                        <a:rPr lang="lt-LT" dirty="0"/>
                        <a:t>14.</a:t>
                      </a:r>
                    </a:p>
                  </a:txBody>
                  <a:tcPr/>
                </a:tc>
                <a:tc>
                  <a:txBody>
                    <a:bodyPr/>
                    <a:lstStyle/>
                    <a:p>
                      <a:pPr algn="l" rtl="0" fontAlgn="ctr"/>
                      <a:r>
                        <a:rPr lang="lt-LT" sz="1100" b="0" i="0" u="none" strike="noStrike" dirty="0">
                          <a:solidFill>
                            <a:srgbClr val="000000"/>
                          </a:solidFill>
                          <a:effectLst/>
                          <a:latin typeface="Times New Roman" panose="02020603050405020304" pitchFamily="18" charset="0"/>
                        </a:rPr>
                        <a:t>Mokinių, kuriems nurodytos specialiosios rekomendacijos, dalis (%)</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7</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3,38</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3,38</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NA</a:t>
                      </a:r>
                    </a:p>
                  </a:txBody>
                  <a:tcPr marL="25400" marR="25400" marT="25400" marB="25400" anchor="ctr"/>
                </a:tc>
                <a:extLst>
                  <a:ext uri="{0D108BD9-81ED-4DB2-BD59-A6C34878D82A}">
                    <a16:rowId xmlns:a16="http://schemas.microsoft.com/office/drawing/2014/main" val="4127333095"/>
                  </a:ext>
                </a:extLst>
              </a:tr>
              <a:tr h="384962">
                <a:tc>
                  <a:txBody>
                    <a:bodyPr/>
                    <a:lstStyle/>
                    <a:p>
                      <a:r>
                        <a:rPr lang="lt-LT" dirty="0"/>
                        <a:t>15.</a:t>
                      </a:r>
                    </a:p>
                  </a:txBody>
                  <a:tcPr/>
                </a:tc>
                <a:tc>
                  <a:txBody>
                    <a:bodyPr/>
                    <a:lstStyle/>
                    <a:p>
                      <a:pPr marL="0" algn="l" defTabSz="457200" rtl="0" eaLnBrk="1" fontAlgn="ctr" latinLnBrk="0" hangingPunct="1"/>
                      <a:r>
                        <a:rPr lang="lt-LT" sz="1100" b="0" i="0" u="none" strike="noStrike" kern="1200" dirty="0">
                          <a:solidFill>
                            <a:srgbClr val="000000"/>
                          </a:solidFill>
                          <a:effectLst/>
                          <a:latin typeface="Times New Roman" panose="02020603050405020304" pitchFamily="18" charset="0"/>
                          <a:ea typeface="+mn-ea"/>
                          <a:cs typeface="+mn-cs"/>
                        </a:rPr>
                        <a:t>Mokinių atleistų nuo kūno kultūros pamokų, dalis (%)</a:t>
                      </a:r>
                    </a:p>
                  </a:txBody>
                  <a:tcPr/>
                </a:tc>
                <a:tc>
                  <a:txBody>
                    <a:bodyPr/>
                    <a:lstStyle/>
                    <a:p>
                      <a:pPr algn="ctr" rtl="0" fontAlgn="ctr"/>
                      <a:r>
                        <a:rPr lang="lt-LT" sz="2000" b="0" i="0" u="none" strike="noStrike" dirty="0">
                          <a:solidFill>
                            <a:srgbClr val="000000"/>
                          </a:solidFill>
                          <a:effectLst/>
                          <a:latin typeface="Times New Roman" panose="02020603050405020304" pitchFamily="18" charset="0"/>
                        </a:rPr>
                        <a:t>0</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0,00</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0,00</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NA</a:t>
                      </a:r>
                    </a:p>
                  </a:txBody>
                  <a:tcPr marL="25400" marR="25400" marT="25400" marB="25400" anchor="ctr"/>
                </a:tc>
                <a:extLst>
                  <a:ext uri="{0D108BD9-81ED-4DB2-BD59-A6C34878D82A}">
                    <a16:rowId xmlns:a16="http://schemas.microsoft.com/office/drawing/2014/main" val="3094189331"/>
                  </a:ext>
                </a:extLst>
              </a:tr>
              <a:tr h="348299">
                <a:tc>
                  <a:txBody>
                    <a:bodyPr/>
                    <a:lstStyle/>
                    <a:p>
                      <a:r>
                        <a:rPr lang="lt-LT" dirty="0"/>
                        <a:t>16.</a:t>
                      </a:r>
                    </a:p>
                  </a:txBody>
                  <a:tcPr/>
                </a:tc>
                <a:tc>
                  <a:txBody>
                    <a:bodyPr/>
                    <a:lstStyle/>
                    <a:p>
                      <a:pPr algn="l" rtl="0" fontAlgn="ctr"/>
                      <a:r>
                        <a:rPr lang="lt-LT" sz="1100" b="0" i="0" u="none" strike="noStrike" dirty="0">
                          <a:solidFill>
                            <a:srgbClr val="000000"/>
                          </a:solidFill>
                          <a:effectLst/>
                          <a:latin typeface="Times New Roman" panose="02020603050405020304" pitchFamily="18" charset="0"/>
                        </a:rPr>
                        <a:t>Mokinių, kuriems pritaikytas maitinimas, dalis (%)</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2</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2,88</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2,88</a:t>
                      </a:r>
                    </a:p>
                  </a:txBody>
                  <a:tcPr marL="25400" marR="25400" marT="25400" marB="25400" anchor="ctr"/>
                </a:tc>
                <a:tc>
                  <a:txBody>
                    <a:bodyPr/>
                    <a:lstStyle/>
                    <a:p>
                      <a:pPr algn="ctr" rtl="0" fontAlgn="ctr"/>
                      <a:r>
                        <a:rPr lang="lt-LT" sz="2000" b="0" i="0" u="none" strike="noStrike" dirty="0">
                          <a:solidFill>
                            <a:srgbClr val="000000"/>
                          </a:solidFill>
                          <a:effectLst/>
                          <a:latin typeface="Times New Roman" panose="02020603050405020304" pitchFamily="18" charset="0"/>
                        </a:rPr>
                        <a:t>NA</a:t>
                      </a:r>
                    </a:p>
                  </a:txBody>
                  <a:tcPr marL="25400" marR="25400" marT="25400" marB="25400" anchor="ctr"/>
                </a:tc>
                <a:extLst>
                  <a:ext uri="{0D108BD9-81ED-4DB2-BD59-A6C34878D82A}">
                    <a16:rowId xmlns:a16="http://schemas.microsoft.com/office/drawing/2014/main" val="1169877149"/>
                  </a:ext>
                </a:extLst>
              </a:tr>
            </a:tbl>
          </a:graphicData>
        </a:graphic>
      </p:graphicFrame>
      <p:sp>
        <p:nvSpPr>
          <p:cNvPr id="4" name="Stačiakampis 3"/>
          <p:cNvSpPr/>
          <p:nvPr/>
        </p:nvSpPr>
        <p:spPr>
          <a:xfrm>
            <a:off x="969565" y="6256340"/>
            <a:ext cx="6096000" cy="276999"/>
          </a:xfrm>
          <a:prstGeom prst="rect">
            <a:avLst/>
          </a:prstGeom>
        </p:spPr>
        <p:txBody>
          <a:bodyPr>
            <a:spAutoFit/>
          </a:bodyPr>
          <a:lstStyle/>
          <a:p>
            <a:r>
              <a:rPr lang="lt-LT" altLang="lt-LT" sz="1200" i="1" dirty="0">
                <a:latin typeface="Times New Roman" pitchFamily="18" charset="0"/>
                <a:cs typeface="Times New Roman" pitchFamily="18" charset="0"/>
              </a:rPr>
              <a:t>Šaltinis</a:t>
            </a:r>
            <a:r>
              <a:rPr lang="en-US" altLang="lt-LT" sz="1200" i="1" dirty="0" err="1">
                <a:latin typeface="Times New Roman" pitchFamily="18" charset="0"/>
                <a:cs typeface="Times New Roman" pitchFamily="18" charset="0"/>
              </a:rPr>
              <a:t>Vaik</a:t>
            </a:r>
            <a:r>
              <a:rPr lang="lt-LT" altLang="lt-LT" sz="1200" i="1" dirty="0">
                <a:latin typeface="Times New Roman" pitchFamily="18" charset="0"/>
                <a:cs typeface="Times New Roman" pitchFamily="18" charset="0"/>
              </a:rPr>
              <a:t>ų sveikatos stebėsenos informacinė sistema (VSSIS)</a:t>
            </a:r>
          </a:p>
        </p:txBody>
      </p:sp>
      <p:pic>
        <p:nvPicPr>
          <p:cNvPr id="5"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398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a:latin typeface="Times New Roman" panose="02020603050405020304" pitchFamily="18" charset="0"/>
                <a:cs typeface="Times New Roman" panose="02020603050405020304" pitchFamily="18" charset="0"/>
              </a:rPr>
              <a:t>Klaipėdos  lopšelio-darželio ,,</a:t>
            </a:r>
            <a:r>
              <a:rPr lang="lt-LT" b="1" dirty="0" err="1">
                <a:latin typeface="Times New Roman" panose="02020603050405020304" pitchFamily="18" charset="0"/>
                <a:cs typeface="Times New Roman" panose="02020603050405020304" pitchFamily="18" charset="0"/>
              </a:rPr>
              <a:t>Želmenėlis</a:t>
            </a:r>
            <a:r>
              <a:rPr lang="lt-LT" b="1" dirty="0">
                <a:latin typeface="Times New Roman" panose="02020603050405020304" pitchFamily="18" charset="0"/>
                <a:cs typeface="Times New Roman" panose="02020603050405020304" pitchFamily="18" charset="0"/>
              </a:rPr>
              <a:t>“ sveikatos rodiklių suvestinė (4</a:t>
            </a:r>
            <a:r>
              <a:rPr lang="en-US" b="1" dirty="0">
                <a:latin typeface="Times New Roman" panose="02020603050405020304" pitchFamily="18" charset="0"/>
                <a:cs typeface="Times New Roman" panose="02020603050405020304" pitchFamily="18" charset="0"/>
              </a:rPr>
              <a:t>)</a:t>
            </a:r>
            <a:endParaRPr lang="lt-LT"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905606833"/>
              </p:ext>
            </p:extLst>
          </p:nvPr>
        </p:nvGraphicFramePr>
        <p:xfrm>
          <a:off x="677688" y="1818083"/>
          <a:ext cx="8570007" cy="3787205"/>
        </p:xfrm>
        <a:graphic>
          <a:graphicData uri="http://schemas.openxmlformats.org/drawingml/2006/table">
            <a:tbl>
              <a:tblPr firstRow="1" bandRow="1">
                <a:tableStyleId>{5C22544A-7EE6-4342-B048-85BDC9FD1C3A}</a:tableStyleId>
              </a:tblPr>
              <a:tblGrid>
                <a:gridCol w="434500">
                  <a:extLst>
                    <a:ext uri="{9D8B030D-6E8A-4147-A177-3AD203B41FA5}">
                      <a16:colId xmlns:a16="http://schemas.microsoft.com/office/drawing/2014/main" val="1415022966"/>
                    </a:ext>
                  </a:extLst>
                </a:gridCol>
                <a:gridCol w="2430938">
                  <a:extLst>
                    <a:ext uri="{9D8B030D-6E8A-4147-A177-3AD203B41FA5}">
                      <a16:colId xmlns:a16="http://schemas.microsoft.com/office/drawing/2014/main" val="4054544748"/>
                    </a:ext>
                  </a:extLst>
                </a:gridCol>
                <a:gridCol w="906151">
                  <a:extLst>
                    <a:ext uri="{9D8B030D-6E8A-4147-A177-3AD203B41FA5}">
                      <a16:colId xmlns:a16="http://schemas.microsoft.com/office/drawing/2014/main" val="1601960355"/>
                    </a:ext>
                  </a:extLst>
                </a:gridCol>
                <a:gridCol w="1959287">
                  <a:extLst>
                    <a:ext uri="{9D8B030D-6E8A-4147-A177-3AD203B41FA5}">
                      <a16:colId xmlns:a16="http://schemas.microsoft.com/office/drawing/2014/main" val="2271515254"/>
                    </a:ext>
                  </a:extLst>
                </a:gridCol>
                <a:gridCol w="1432719">
                  <a:extLst>
                    <a:ext uri="{9D8B030D-6E8A-4147-A177-3AD203B41FA5}">
                      <a16:colId xmlns:a16="http://schemas.microsoft.com/office/drawing/2014/main" val="1800820200"/>
                    </a:ext>
                  </a:extLst>
                </a:gridCol>
                <a:gridCol w="1406412">
                  <a:extLst>
                    <a:ext uri="{9D8B030D-6E8A-4147-A177-3AD203B41FA5}">
                      <a16:colId xmlns:a16="http://schemas.microsoft.com/office/drawing/2014/main" val="356486508"/>
                    </a:ext>
                  </a:extLst>
                </a:gridCol>
              </a:tblGrid>
              <a:tr h="1025672">
                <a:tc>
                  <a:txBody>
                    <a:bodyPr/>
                    <a:lstStyle/>
                    <a:p>
                      <a:pPr algn="ctr"/>
                      <a:r>
                        <a:rPr lang="lt-LT" sz="1200" b="0" dirty="0">
                          <a:latin typeface="Times New Roman" panose="02020603050405020304" pitchFamily="18" charset="0"/>
                          <a:cs typeface="Times New Roman" panose="02020603050405020304" pitchFamily="18" charset="0"/>
                        </a:rPr>
                        <a:t>Eil. Nr.</a:t>
                      </a:r>
                    </a:p>
                  </a:txBody>
                  <a:tcPr/>
                </a:tc>
                <a:tc>
                  <a:txBody>
                    <a:bodyPr/>
                    <a:lstStyle/>
                    <a:p>
                      <a:pPr algn="ctr"/>
                      <a:r>
                        <a:rPr lang="lt-LT" sz="1800" b="0" dirty="0">
                          <a:latin typeface="Times New Roman" panose="02020603050405020304" pitchFamily="18" charset="0"/>
                          <a:cs typeface="Times New Roman" panose="02020603050405020304" pitchFamily="18" charset="0"/>
                        </a:rPr>
                        <a:t>Rodiklis</a:t>
                      </a:r>
                    </a:p>
                  </a:txBody>
                  <a:tcPr/>
                </a:tc>
                <a:tc>
                  <a:txBody>
                    <a:bodyPr/>
                    <a:lstStyle/>
                    <a:p>
                      <a:pPr algn="ctr"/>
                      <a:r>
                        <a:rPr lang="lt-LT" sz="1800" b="0" dirty="0">
                          <a:latin typeface="Times New Roman" panose="02020603050405020304" pitchFamily="18" charset="0"/>
                          <a:cs typeface="Times New Roman" panose="02020603050405020304" pitchFamily="18" charset="0"/>
                        </a:rPr>
                        <a:t>N</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a:t>
                      </a:r>
                      <a:r>
                        <a:rPr lang="en-US" sz="1800" b="0" u="none" strike="noStrike" dirty="0">
                          <a:effectLst/>
                          <a:latin typeface="Times New Roman" panose="02020603050405020304" pitchFamily="18" charset="0"/>
                          <a:cs typeface="Times New Roman" panose="02020603050405020304" pitchFamily="18" charset="0"/>
                        </a:rPr>
                        <a:t> </a:t>
                      </a:r>
                      <a:r>
                        <a:rPr lang="en-US" sz="1800" b="0" u="none" strike="noStrike" dirty="0" err="1">
                          <a:effectLst/>
                          <a:latin typeface="Times New Roman" panose="02020603050405020304" pitchFamily="18" charset="0"/>
                          <a:cs typeface="Times New Roman" panose="02020603050405020304" pitchFamily="18" charset="0"/>
                        </a:rPr>
                        <a:t>ugd</a:t>
                      </a:r>
                      <a:r>
                        <a:rPr lang="en-US" sz="1800" b="0" u="none" strike="noStrike" dirty="0">
                          <a:effectLst/>
                          <a:latin typeface="Times New Roman" panose="02020603050405020304" pitchFamily="18" charset="0"/>
                          <a:cs typeface="Times New Roman" panose="02020603050405020304" pitchFamily="18" charset="0"/>
                        </a:rPr>
                        <a:t>.</a:t>
                      </a:r>
                      <a:r>
                        <a:rPr lang="lt-LT" sz="1800" b="0" u="none" strike="noStrike" dirty="0">
                          <a:effectLst/>
                          <a:latin typeface="Times New Roman" panose="02020603050405020304" pitchFamily="18" charset="0"/>
                          <a:cs typeface="Times New Roman" panose="02020603050405020304" pitchFamily="18" charset="0"/>
                        </a:rPr>
                        <a:t> </a:t>
                      </a:r>
                      <a:r>
                        <a:rPr lang="lt-LT" sz="1800" b="0" u="none" strike="noStrike" dirty="0" err="1">
                          <a:effectLst/>
                          <a:latin typeface="Times New Roman" panose="02020603050405020304" pitchFamily="18" charset="0"/>
                          <a:cs typeface="Times New Roman" panose="02020603050405020304" pitchFamily="18" charset="0"/>
                        </a:rPr>
                        <a:t>įst</a:t>
                      </a:r>
                      <a:r>
                        <a:rPr lang="lt-LT" sz="1800" b="0" u="none" strike="noStrike" dirty="0">
                          <a:effectLst/>
                          <a:latin typeface="Times New Roman" panose="02020603050405020304" pitchFamily="18" charset="0"/>
                          <a:cs typeface="Times New Roman" panose="02020603050405020304" pitchFamily="18" charset="0"/>
                        </a:rPr>
                        <a:t>.</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  savivaldybėje</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Pokytis nuo praeitų metų</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65229909"/>
                  </a:ext>
                </a:extLst>
              </a:tr>
              <a:tr h="370840">
                <a:tc>
                  <a:txBody>
                    <a:bodyPr/>
                    <a:lstStyle/>
                    <a:p>
                      <a:r>
                        <a:rPr lang="lt-LT" sz="1400" dirty="0">
                          <a:latin typeface="Times New Roman" panose="02020603050405020304" pitchFamily="18" charset="0"/>
                          <a:cs typeface="Times New Roman" panose="02020603050405020304" pitchFamily="18" charset="0"/>
                        </a:rPr>
                        <a:t>17.</a:t>
                      </a:r>
                    </a:p>
                  </a:txBody>
                  <a:tcPr/>
                </a:tc>
                <a:tc>
                  <a:txBody>
                    <a:bodyPr/>
                    <a:lstStyle/>
                    <a:p>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Mokinių, turinčių labai žemą bendrą (</a:t>
                      </a:r>
                      <a:r>
                        <a:rPr lang="lt-LT" sz="1400" b="0" i="0" kern="1200" dirty="0" err="1">
                          <a:solidFill>
                            <a:schemeClr val="dk1"/>
                          </a:solidFill>
                          <a:effectLst/>
                          <a:latin typeface="Times New Roman" panose="02020603050405020304" pitchFamily="18" charset="0"/>
                          <a:ea typeface="+mn-ea"/>
                          <a:cs typeface="Times New Roman" panose="02020603050405020304" pitchFamily="18" charset="0"/>
                        </a:rPr>
                        <a:t>KPI+kpi</a:t>
                      </a:r>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 indeksą, dalis (%)</a:t>
                      </a:r>
                      <a:endParaRPr lang="lt-LT" sz="1400" b="0" dirty="0">
                        <a:latin typeface="Times New Roman" panose="02020603050405020304" pitchFamily="18" charset="0"/>
                        <a:cs typeface="Times New Roman" panose="02020603050405020304" pitchFamily="18" charset="0"/>
                      </a:endParaRPr>
                    </a:p>
                  </a:txBody>
                  <a:tcPr/>
                </a:tc>
                <a:tc>
                  <a:txBody>
                    <a:bodyPr/>
                    <a:lstStyle/>
                    <a:p>
                      <a:pPr algn="ctr" rtl="0" fontAlgn="ctr"/>
                      <a:r>
                        <a:rPr lang="lt-LT" sz="1600" b="0" i="0" u="none" strike="noStrike" dirty="0">
                          <a:solidFill>
                            <a:srgbClr val="000000"/>
                          </a:solidFill>
                          <a:effectLst/>
                          <a:latin typeface="Times New Roman" panose="02020603050405020304" pitchFamily="18" charset="0"/>
                        </a:rPr>
                        <a:t>19</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19,35</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12,27</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+86,51</a:t>
                      </a:r>
                    </a:p>
                  </a:txBody>
                  <a:tcPr marL="25400" marR="25400" marT="25400" marB="25400" anchor="ctr"/>
                </a:tc>
                <a:extLst>
                  <a:ext uri="{0D108BD9-81ED-4DB2-BD59-A6C34878D82A}">
                    <a16:rowId xmlns:a16="http://schemas.microsoft.com/office/drawing/2014/main" val="3753351887"/>
                  </a:ext>
                </a:extLst>
              </a:tr>
              <a:tr h="370840">
                <a:tc>
                  <a:txBody>
                    <a:bodyPr/>
                    <a:lstStyle/>
                    <a:p>
                      <a:r>
                        <a:rPr lang="lt-LT" sz="1400" dirty="0">
                          <a:latin typeface="Times New Roman" panose="02020603050405020304" pitchFamily="18" charset="0"/>
                          <a:cs typeface="Times New Roman" panose="02020603050405020304" pitchFamily="18" charset="0"/>
                        </a:rPr>
                        <a:t>18.</a:t>
                      </a:r>
                    </a:p>
                  </a:txBody>
                  <a:tcPr/>
                </a:tc>
                <a:tc>
                  <a:txBody>
                    <a:bodyPr/>
                    <a:lstStyle/>
                    <a:p>
                      <a:pPr marL="0" algn="l" defTabSz="457200" rtl="0" eaLnBrk="1" latinLnBrk="0" hangingPunct="1"/>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Mokinių, turinčių žemą bendrą (</a:t>
                      </a:r>
                      <a:r>
                        <a:rPr lang="lt-LT" sz="1400" b="0" i="0" kern="1200" dirty="0" err="1">
                          <a:solidFill>
                            <a:schemeClr val="dk1"/>
                          </a:solidFill>
                          <a:effectLst/>
                          <a:latin typeface="Times New Roman" panose="02020603050405020304" pitchFamily="18" charset="0"/>
                          <a:ea typeface="+mn-ea"/>
                          <a:cs typeface="Times New Roman" panose="02020603050405020304" pitchFamily="18" charset="0"/>
                        </a:rPr>
                        <a:t>KPI+kpi</a:t>
                      </a:r>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 indeksą, dalis (%)</a:t>
                      </a:r>
                    </a:p>
                  </a:txBody>
                  <a:tcPr/>
                </a:tc>
                <a:tc>
                  <a:txBody>
                    <a:bodyPr/>
                    <a:lstStyle/>
                    <a:p>
                      <a:pPr algn="ctr" rtl="0" fontAlgn="ctr"/>
                      <a:r>
                        <a:rPr lang="lt-LT" sz="1600" b="0" i="0" u="none" strike="noStrike" dirty="0">
                          <a:solidFill>
                            <a:srgbClr val="000000"/>
                          </a:solidFill>
                          <a:effectLst/>
                          <a:latin typeface="Times New Roman" panose="02020603050405020304" pitchFamily="18" charset="0"/>
                        </a:rPr>
                        <a:t>16</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14,29</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9,14</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-9,50</a:t>
                      </a:r>
                    </a:p>
                  </a:txBody>
                  <a:tcPr marL="25400" marR="25400" marT="25400" marB="25400" anchor="ctr"/>
                </a:tc>
                <a:extLst>
                  <a:ext uri="{0D108BD9-81ED-4DB2-BD59-A6C34878D82A}">
                    <a16:rowId xmlns:a16="http://schemas.microsoft.com/office/drawing/2014/main" val="577552298"/>
                  </a:ext>
                </a:extLst>
              </a:tr>
              <a:tr h="370840">
                <a:tc>
                  <a:txBody>
                    <a:bodyPr/>
                    <a:lstStyle/>
                    <a:p>
                      <a:r>
                        <a:rPr lang="lt-LT" sz="1400" dirty="0">
                          <a:latin typeface="Times New Roman" panose="02020603050405020304" pitchFamily="18" charset="0"/>
                          <a:cs typeface="Times New Roman" panose="02020603050405020304" pitchFamily="18" charset="0"/>
                        </a:rPr>
                        <a:t>19.</a:t>
                      </a:r>
                    </a:p>
                  </a:txBody>
                  <a:tcPr/>
                </a:tc>
                <a:tc>
                  <a:txBody>
                    <a:bodyPr/>
                    <a:lstStyle/>
                    <a:p>
                      <a:pPr marL="0" algn="l" defTabSz="457200" rtl="0" eaLnBrk="1" fontAlgn="ctr" latinLnBrk="0" hangingPunct="1"/>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Mokinių, turinčių vidutinį bendrą (</a:t>
                      </a:r>
                      <a:r>
                        <a:rPr lang="lt-LT" sz="1400" b="0" i="0" kern="1200" dirty="0" err="1">
                          <a:solidFill>
                            <a:schemeClr val="dk1"/>
                          </a:solidFill>
                          <a:effectLst/>
                          <a:latin typeface="Times New Roman" panose="02020603050405020304" pitchFamily="18" charset="0"/>
                          <a:ea typeface="+mn-ea"/>
                          <a:cs typeface="Times New Roman" panose="02020603050405020304" pitchFamily="18" charset="0"/>
                        </a:rPr>
                        <a:t>KPI+kpi</a:t>
                      </a:r>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 indeksą, dalis (%)</a:t>
                      </a:r>
                    </a:p>
                  </a:txBody>
                  <a:tcPr marL="6111" marR="6111" marT="6111" marB="0" anchor="ctr"/>
                </a:tc>
                <a:tc>
                  <a:txBody>
                    <a:bodyPr/>
                    <a:lstStyle/>
                    <a:p>
                      <a:pPr algn="ctr" rtl="0" fontAlgn="ctr"/>
                      <a:r>
                        <a:rPr lang="lt-LT" sz="1600" b="0" i="0" u="none" strike="noStrike" dirty="0">
                          <a:solidFill>
                            <a:srgbClr val="000000"/>
                          </a:solidFill>
                          <a:effectLst/>
                          <a:latin typeface="Times New Roman" panose="02020603050405020304" pitchFamily="18" charset="0"/>
                        </a:rPr>
                        <a:t>20</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20,25</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6,07</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-26,93</a:t>
                      </a:r>
                    </a:p>
                  </a:txBody>
                  <a:tcPr marL="25400" marR="25400" marT="25400" marB="25400" anchor="ctr"/>
                </a:tc>
                <a:extLst>
                  <a:ext uri="{0D108BD9-81ED-4DB2-BD59-A6C34878D82A}">
                    <a16:rowId xmlns:a16="http://schemas.microsoft.com/office/drawing/2014/main" val="1941192646"/>
                  </a:ext>
                </a:extLst>
              </a:tr>
              <a:tr h="370840">
                <a:tc>
                  <a:txBody>
                    <a:bodyPr/>
                    <a:lstStyle/>
                    <a:p>
                      <a:r>
                        <a:rPr lang="lt-LT" sz="1400" dirty="0">
                          <a:latin typeface="Times New Roman" panose="02020603050405020304" pitchFamily="18" charset="0"/>
                          <a:cs typeface="Times New Roman" panose="02020603050405020304" pitchFamily="18" charset="0"/>
                        </a:rPr>
                        <a:t>20.</a:t>
                      </a:r>
                    </a:p>
                  </a:txBody>
                  <a:tcPr/>
                </a:tc>
                <a:tc>
                  <a:txBody>
                    <a:bodyPr/>
                    <a:lstStyle/>
                    <a:p>
                      <a:pPr marL="0" algn="l" defTabSz="457200" rtl="0" eaLnBrk="1" fontAlgn="ctr" latinLnBrk="0" hangingPunct="1"/>
                      <a:r>
                        <a:rPr lang="lt-LT" sz="1400" b="0" i="0" kern="1200">
                          <a:solidFill>
                            <a:schemeClr val="dk1"/>
                          </a:solidFill>
                          <a:effectLst/>
                          <a:latin typeface="Times New Roman" panose="02020603050405020304" pitchFamily="18" charset="0"/>
                          <a:ea typeface="+mn-ea"/>
                          <a:cs typeface="Times New Roman" panose="02020603050405020304" pitchFamily="18" charset="0"/>
                        </a:rPr>
                        <a:t>Mokinių, turinčių aukštą bendrą (KPI+kpi) indeksą, dalis (%)</a:t>
                      </a:r>
                    </a:p>
                  </a:txBody>
                  <a:tcPr marL="6111" marR="6111" marT="6111" marB="0" anchor="ctr"/>
                </a:tc>
                <a:tc>
                  <a:txBody>
                    <a:bodyPr/>
                    <a:lstStyle/>
                    <a:p>
                      <a:pPr algn="ctr" rtl="0" fontAlgn="ctr"/>
                      <a:r>
                        <a:rPr lang="lt-LT" sz="1600" b="0" i="0" u="none" strike="noStrike" dirty="0">
                          <a:solidFill>
                            <a:srgbClr val="000000"/>
                          </a:solidFill>
                          <a:effectLst/>
                          <a:latin typeface="Times New Roman" panose="02020603050405020304" pitchFamily="18" charset="0"/>
                        </a:rPr>
                        <a:t>28</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26,53</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10,07</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+105,04</a:t>
                      </a:r>
                    </a:p>
                  </a:txBody>
                  <a:tcPr marL="25400" marR="25400" marT="25400" marB="25400" anchor="ctr"/>
                </a:tc>
                <a:extLst>
                  <a:ext uri="{0D108BD9-81ED-4DB2-BD59-A6C34878D82A}">
                    <a16:rowId xmlns:a16="http://schemas.microsoft.com/office/drawing/2014/main" val="2662525120"/>
                  </a:ext>
                </a:extLst>
              </a:tr>
              <a:tr h="370840">
                <a:tc>
                  <a:txBody>
                    <a:bodyPr/>
                    <a:lstStyle/>
                    <a:p>
                      <a:r>
                        <a:rPr lang="lt-LT" sz="1400" dirty="0">
                          <a:latin typeface="Times New Roman" panose="02020603050405020304" pitchFamily="18" charset="0"/>
                          <a:cs typeface="Times New Roman" panose="02020603050405020304" pitchFamily="18" charset="0"/>
                        </a:rPr>
                        <a:t>21.</a:t>
                      </a:r>
                    </a:p>
                  </a:txBody>
                  <a:tcPr/>
                </a:tc>
                <a:tc>
                  <a:txBody>
                    <a:bodyPr/>
                    <a:lstStyle/>
                    <a:p>
                      <a:pPr marL="0" algn="l" defTabSz="457200" rtl="0" eaLnBrk="1" fontAlgn="ctr" latinLnBrk="0" hangingPunct="1"/>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Mokinių, turinčių labai aukštą bendrą (</a:t>
                      </a:r>
                      <a:r>
                        <a:rPr lang="lt-LT" sz="1400" b="0" i="0" kern="1200" dirty="0" err="1">
                          <a:solidFill>
                            <a:schemeClr val="dk1"/>
                          </a:solidFill>
                          <a:effectLst/>
                          <a:latin typeface="Times New Roman" panose="02020603050405020304" pitchFamily="18" charset="0"/>
                          <a:ea typeface="+mn-ea"/>
                          <a:cs typeface="Times New Roman" panose="02020603050405020304" pitchFamily="18" charset="0"/>
                        </a:rPr>
                        <a:t>KPI+kpi</a:t>
                      </a:r>
                      <a:r>
                        <a:rPr lang="lt-LT" sz="1400" b="0" i="0" kern="1200" dirty="0">
                          <a:solidFill>
                            <a:schemeClr val="dk1"/>
                          </a:solidFill>
                          <a:effectLst/>
                          <a:latin typeface="Times New Roman" panose="02020603050405020304" pitchFamily="18" charset="0"/>
                          <a:ea typeface="+mn-ea"/>
                          <a:cs typeface="Times New Roman" panose="02020603050405020304" pitchFamily="18" charset="0"/>
                        </a:rPr>
                        <a:t>) indeksą, dalis (%)</a:t>
                      </a:r>
                    </a:p>
                  </a:txBody>
                  <a:tcPr marL="6111" marR="6111" marT="6111" marB="0" anchor="ctr"/>
                </a:tc>
                <a:tc>
                  <a:txBody>
                    <a:bodyPr/>
                    <a:lstStyle/>
                    <a:p>
                      <a:pPr algn="ctr" rtl="0" fontAlgn="ctr"/>
                      <a:r>
                        <a:rPr lang="lt-LT" sz="1600" b="0" i="0" u="none" strike="noStrike" dirty="0">
                          <a:solidFill>
                            <a:srgbClr val="000000"/>
                          </a:solidFill>
                          <a:effectLst/>
                          <a:latin typeface="Times New Roman" panose="02020603050405020304" pitchFamily="18" charset="0"/>
                        </a:rPr>
                        <a:t>18</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18,46</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4,93</a:t>
                      </a:r>
                    </a:p>
                  </a:txBody>
                  <a:tcPr marL="25400" marR="25400" marT="25400" marB="25400" anchor="ctr"/>
                </a:tc>
                <a:tc>
                  <a:txBody>
                    <a:bodyPr/>
                    <a:lstStyle/>
                    <a:p>
                      <a:pPr algn="ctr" rtl="0" fontAlgn="ctr"/>
                      <a:r>
                        <a:rPr lang="lt-LT" sz="1600" b="0" i="0" u="none" strike="noStrike">
                          <a:solidFill>
                            <a:srgbClr val="000000"/>
                          </a:solidFill>
                          <a:effectLst/>
                          <a:latin typeface="Times New Roman" panose="02020603050405020304" pitchFamily="18" charset="0"/>
                        </a:rPr>
                        <a:t>-29,34</a:t>
                      </a:r>
                      <a:endParaRPr lang="lt-LT" sz="1600" b="0" i="0" u="none" strike="noStrike" dirty="0">
                        <a:solidFill>
                          <a:srgbClr val="000000"/>
                        </a:solidFill>
                        <a:effectLst/>
                        <a:latin typeface="Times New Roman" panose="02020603050405020304" pitchFamily="18" charset="0"/>
                      </a:endParaRPr>
                    </a:p>
                  </a:txBody>
                  <a:tcPr marL="25400" marR="25400" marT="25400" marB="25400" anchor="ctr"/>
                </a:tc>
                <a:extLst>
                  <a:ext uri="{0D108BD9-81ED-4DB2-BD59-A6C34878D82A}">
                    <a16:rowId xmlns:a16="http://schemas.microsoft.com/office/drawing/2014/main" val="430348233"/>
                  </a:ext>
                </a:extLst>
              </a:tr>
            </a:tbl>
          </a:graphicData>
        </a:graphic>
      </p:graphicFrame>
      <p:sp>
        <p:nvSpPr>
          <p:cNvPr id="4" name="Stačiakampis 3"/>
          <p:cNvSpPr/>
          <p:nvPr/>
        </p:nvSpPr>
        <p:spPr>
          <a:xfrm>
            <a:off x="677334" y="6133051"/>
            <a:ext cx="6096000" cy="276999"/>
          </a:xfrm>
          <a:prstGeom prst="rect">
            <a:avLst/>
          </a:prstGeom>
        </p:spPr>
        <p:txBody>
          <a:bodyPr>
            <a:spAutoFit/>
          </a:bodyPr>
          <a:lstStyle/>
          <a:p>
            <a:r>
              <a:rPr lang="lt-LT" altLang="lt-LT" sz="1200" i="1" dirty="0">
                <a:latin typeface="Times New Roman" pitchFamily="18" charset="0"/>
                <a:cs typeface="Times New Roman" pitchFamily="18" charset="0"/>
              </a:rPr>
              <a:t>Šaltinis</a:t>
            </a:r>
            <a:r>
              <a:rPr lang="en-US" altLang="lt-LT" sz="1200" i="1" dirty="0" err="1">
                <a:latin typeface="Times New Roman" pitchFamily="18" charset="0"/>
                <a:cs typeface="Times New Roman" pitchFamily="18" charset="0"/>
              </a:rPr>
              <a:t>Vaik</a:t>
            </a:r>
            <a:r>
              <a:rPr lang="lt-LT" altLang="lt-LT" sz="1200" i="1" dirty="0">
                <a:latin typeface="Times New Roman" pitchFamily="18" charset="0"/>
                <a:cs typeface="Times New Roman" pitchFamily="18" charset="0"/>
              </a:rPr>
              <a:t>ų sveikatos stebėsenos informacinė sistema (VSSIS)</a:t>
            </a:r>
          </a:p>
        </p:txBody>
      </p:sp>
      <p:pic>
        <p:nvPicPr>
          <p:cNvPr id="5"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tačiakampis 6"/>
          <p:cNvSpPr/>
          <p:nvPr/>
        </p:nvSpPr>
        <p:spPr>
          <a:xfrm>
            <a:off x="677334" y="5700664"/>
            <a:ext cx="8679795" cy="276999"/>
          </a:xfrm>
          <a:prstGeom prst="rect">
            <a:avLst/>
          </a:prstGeom>
        </p:spPr>
        <p:txBody>
          <a:bodyPr wrap="square">
            <a:spAutoFit/>
          </a:bodyPr>
          <a:lstStyle/>
          <a:p>
            <a:r>
              <a:rPr lang="lt-LT" sz="1200" i="1" dirty="0">
                <a:solidFill>
                  <a:srgbClr val="000000"/>
                </a:solidFill>
                <a:latin typeface="Times New Roman" panose="02020603050405020304" pitchFamily="18" charset="0"/>
              </a:rPr>
              <a:t>KPI ir </a:t>
            </a:r>
            <a:r>
              <a:rPr lang="lt-LT" sz="1200" i="1" dirty="0" err="1">
                <a:solidFill>
                  <a:srgbClr val="000000"/>
                </a:solidFill>
                <a:latin typeface="Times New Roman" panose="02020603050405020304" pitchFamily="18" charset="0"/>
              </a:rPr>
              <a:t>kpi</a:t>
            </a:r>
            <a:r>
              <a:rPr lang="lt-LT" sz="1200" i="1" dirty="0">
                <a:solidFill>
                  <a:srgbClr val="000000"/>
                </a:solidFill>
                <a:latin typeface="Times New Roman" panose="02020603050405020304" pitchFamily="18" charset="0"/>
              </a:rPr>
              <a:t> </a:t>
            </a:r>
            <a:r>
              <a:rPr lang="lt-LT" sz="1200" i="1" dirty="0" err="1">
                <a:solidFill>
                  <a:srgbClr val="000000"/>
                </a:solidFill>
                <a:latin typeface="Times New Roman" panose="02020603050405020304" pitchFamily="18" charset="0"/>
              </a:rPr>
              <a:t>indekos</a:t>
            </a:r>
            <a:r>
              <a:rPr lang="lt-LT" sz="1200" i="1" dirty="0">
                <a:solidFill>
                  <a:srgbClr val="000000"/>
                </a:solidFill>
                <a:latin typeface="Times New Roman" panose="02020603050405020304" pitchFamily="18" charset="0"/>
              </a:rPr>
              <a:t> ribos: Labai žemas - mažiau nei 1,2. Žemas - 1,2-2,6. Vidutinis 2,7-4,4. Aukštas 4,5-6,5. Labai aukštas - daugiau nei 6,5</a:t>
            </a:r>
            <a:endParaRPr lang="lt-LT" sz="1200" dirty="0"/>
          </a:p>
        </p:txBody>
      </p:sp>
    </p:spTree>
    <p:extLst>
      <p:ext uri="{BB962C8B-B14F-4D97-AF65-F5344CB8AC3E}">
        <p14:creationId xmlns:p14="http://schemas.microsoft.com/office/powerpoint/2010/main" val="3890262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Ugdymo įstaigos sveikatos rodiklių suvestinė (5)</a:t>
            </a:r>
          </a:p>
        </p:txBody>
      </p:sp>
      <p:graphicFrame>
        <p:nvGraphicFramePr>
          <p:cNvPr id="21" name="Content Placeholder 20"/>
          <p:cNvGraphicFramePr>
            <a:graphicFrameLocks noGrp="1"/>
          </p:cNvGraphicFramePr>
          <p:nvPr>
            <p:ph idx="1"/>
            <p:extLst>
              <p:ext uri="{D42A27DB-BD31-4B8C-83A1-F6EECF244321}">
                <p14:modId xmlns:p14="http://schemas.microsoft.com/office/powerpoint/2010/main" val="2207320007"/>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3066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Ugdymo įstaigos sveikatos rodiklių suvestinė (</a:t>
            </a:r>
            <a:r>
              <a:rPr lang="en-GB" b="1" dirty="0">
                <a:latin typeface="Times New Roman" panose="02020603050405020304" pitchFamily="18" charset="0"/>
                <a:cs typeface="Times New Roman" panose="02020603050405020304" pitchFamily="18" charset="0"/>
              </a:rPr>
              <a:t>6</a:t>
            </a:r>
            <a:r>
              <a:rPr lang="lt-LT" b="1" dirty="0">
                <a:latin typeface="Times New Roman" panose="02020603050405020304" pitchFamily="18" charset="0"/>
                <a:cs typeface="Times New Roman" panose="02020603050405020304" pitchFamily="18" charset="0"/>
              </a:rPr>
              <a: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37442412"/>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74020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a:t>Ugdymo įstaigos sveikatos rodiklių suvestinė (6)</a:t>
            </a:r>
          </a:p>
        </p:txBody>
      </p:sp>
      <p:graphicFrame>
        <p:nvGraphicFramePr>
          <p:cNvPr id="21" name="Content Placeholder 20"/>
          <p:cNvGraphicFramePr>
            <a:graphicFrameLocks noGrp="1"/>
          </p:cNvGraphicFramePr>
          <p:nvPr>
            <p:ph idx="1"/>
            <p:extLst>
              <p:ext uri="{D42A27DB-BD31-4B8C-83A1-F6EECF244321}">
                <p14:modId xmlns:p14="http://schemas.microsoft.com/office/powerpoint/2010/main" val="2539410758"/>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7435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a:t>
            </a:r>
            <a:br>
              <a:rPr lang="lt-LT" b="1" dirty="0">
                <a:latin typeface="Times New Roman" panose="02020603050405020304" pitchFamily="18" charset="0"/>
                <a:cs typeface="Times New Roman" panose="02020603050405020304" pitchFamily="18" charset="0"/>
              </a:rPr>
            </a:br>
            <a:r>
              <a:rPr lang="lt-LT" b="1" dirty="0">
                <a:latin typeface="Times New Roman" panose="02020603050405020304" pitchFamily="18" charset="0"/>
                <a:cs typeface="Times New Roman" panose="02020603050405020304" pitchFamily="18" charset="0"/>
              </a:rPr>
              <a:t>(1) </a:t>
            </a:r>
          </a:p>
        </p:txBody>
      </p:sp>
      <p:sp>
        <p:nvSpPr>
          <p:cNvPr id="3" name="Turinio vietos rezervavimo ženklas 2"/>
          <p:cNvSpPr>
            <a:spLocks noGrp="1"/>
          </p:cNvSpPr>
          <p:nvPr>
            <p:ph idx="1"/>
          </p:nvPr>
        </p:nvSpPr>
        <p:spPr/>
        <p:txBody>
          <a:bodyPr>
            <a:normAutofit/>
          </a:bodyPr>
          <a:lstStyle/>
          <a:p>
            <a:pPr algn="just"/>
            <a:r>
              <a:rPr lang="lt-LT" dirty="0">
                <a:solidFill>
                  <a:schemeClr val="tx1"/>
                </a:solidFill>
                <a:latin typeface="Times New Roman" panose="02020603050405020304" pitchFamily="18" charset="0"/>
                <a:cs typeface="Times New Roman" panose="02020603050405020304" pitchFamily="18" charset="0"/>
              </a:rPr>
              <a:t>Mokinio sveikatos pažymėjimą sudaro I dalis „Sveikatos būklės įvertinimas“ ir II dalis „Dantų ir žandikaulių būklės įvertinimas“. Užpildytos pažymėjimo I ir II dalys nesusijusios ir į Elektroninę sveikatos paslaugų ir bendradarbiavimo infrastruktūros informacinę sistemą (toliau – ESPBI IS) pateikiamos atskirai. Pirmą pažymėjimo dalį turi teisę pildyti šeimos gydytojas (vaikų ligų ir vidaus ligų gydytojai) arba slaugytojas, antrą dalį – gydytojas odontologas arba gydytojas odontologas specialistas, arba burnos higienistas.</a:t>
            </a:r>
          </a:p>
          <a:p>
            <a:pPr algn="just"/>
            <a:r>
              <a:rPr lang="lt-LT" dirty="0">
                <a:solidFill>
                  <a:schemeClr val="tx1"/>
                </a:solidFill>
                <a:latin typeface="Times New Roman" panose="02020603050405020304" pitchFamily="18" charset="0"/>
                <a:cs typeface="Times New Roman" panose="02020603050405020304" pitchFamily="18" charset="0"/>
              </a:rPr>
              <a:t>2020–2021 m. m. Klaipėdos lopšelį-darželį ,,</a:t>
            </a:r>
            <a:r>
              <a:rPr lang="lt-LT" dirty="0" err="1">
                <a:solidFill>
                  <a:schemeClr val="tx1"/>
                </a:solidFill>
                <a:latin typeface="Times New Roman" panose="02020603050405020304" pitchFamily="18" charset="0"/>
                <a:cs typeface="Times New Roman" panose="02020603050405020304" pitchFamily="18" charset="0"/>
              </a:rPr>
              <a:t>Želmenėlis</a:t>
            </a:r>
            <a:r>
              <a:rPr lang="lt-LT" dirty="0">
                <a:solidFill>
                  <a:schemeClr val="tx1"/>
                </a:solidFill>
                <a:latin typeface="Times New Roman" panose="02020603050405020304" pitchFamily="18" charset="0"/>
                <a:cs typeface="Times New Roman" panose="02020603050405020304" pitchFamily="18" charset="0"/>
              </a:rPr>
              <a:t>“ lanko 187 mokiniai. Mokinių, pristačiusių pilnai užpildytą formą Nr. E027-1 sudaro – 89,30 proc. Pristatyta I dalis „Fizinės būklės įvertinimas“ sudaro – 97,32 proc., II dalis „Dantų ir žandikaulių būklės įvertinimas“ – 95,72 proc. Mokinių, galinčių dalyvauti ugdymo veikloje be jokių apribojimų sudaro – 89,56 proc.</a:t>
            </a:r>
          </a:p>
        </p:txBody>
      </p:sp>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6664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a:t>
            </a:r>
            <a:br>
              <a:rPr lang="lt-LT" b="1" dirty="0">
                <a:latin typeface="Times New Roman" panose="02020603050405020304" pitchFamily="18" charset="0"/>
                <a:cs typeface="Times New Roman" panose="02020603050405020304" pitchFamily="18" charset="0"/>
              </a:rPr>
            </a:br>
            <a:r>
              <a:rPr lang="lt-LT" b="1" dirty="0">
                <a:latin typeface="Times New Roman" panose="02020603050405020304" pitchFamily="18" charset="0"/>
                <a:cs typeface="Times New Roman" panose="02020603050405020304" pitchFamily="18" charset="0"/>
              </a:rPr>
              <a:t>(2) </a:t>
            </a:r>
          </a:p>
        </p:txBody>
      </p:sp>
      <p:sp>
        <p:nvSpPr>
          <p:cNvPr id="3" name="Turinio vietos rezervavimo ženklas 2"/>
          <p:cNvSpPr>
            <a:spLocks noGrp="1"/>
          </p:cNvSpPr>
          <p:nvPr>
            <p:ph idx="1"/>
          </p:nvPr>
        </p:nvSpPr>
        <p:spPr/>
        <p:txBody>
          <a:bodyPr/>
          <a:lstStyle/>
          <a:p>
            <a:pPr algn="just"/>
            <a:r>
              <a:rPr lang="lt-LT" dirty="0">
                <a:solidFill>
                  <a:schemeClr val="tx1"/>
                </a:solidFill>
                <a:latin typeface="Times New Roman" panose="02020603050405020304" pitchFamily="18" charset="0"/>
                <a:cs typeface="Times New Roman" panose="02020603050405020304" pitchFamily="18" charset="0"/>
              </a:rPr>
              <a:t>Profilaktinio sveikatos patikrinimo metu šeimos gydytojas išmatuoja moksleivio ūgį, svorį, rezultatus įrašo į elektroninį Mokinio sveikatos pažymėjimą, kuriame automatiškai apskaičiuojama kūno masės indekso (toliau – KMI) skaitinė reikšmė ir KMI įvertinimas: per mažas svoris, normalus svoris, antsvoris ar nutukimas.</a:t>
            </a:r>
          </a:p>
          <a:p>
            <a:pPr algn="just"/>
            <a:r>
              <a:rPr lang="lt-LT" dirty="0">
                <a:solidFill>
                  <a:schemeClr val="tx1"/>
                </a:solidFill>
                <a:latin typeface="Times New Roman" panose="02020603050405020304" pitchFamily="18" charset="0"/>
                <a:cs typeface="Times New Roman" panose="02020603050405020304" pitchFamily="18" charset="0"/>
              </a:rPr>
              <a:t>2020–2021 m. 83,52 proc. mokinių turi normalų kūno svorį. Antsvorį turinčių mokinių dalis sudaro 5,49 proc. Per mažas kūno svoris nustatytas 6,59 proc. mokinių. Nutukusių mokinių dalis sudarė 4,4 proc.</a:t>
            </a:r>
          </a:p>
        </p:txBody>
      </p:sp>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5814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a:t>
            </a:r>
            <a:br>
              <a:rPr lang="lt-LT" b="1" dirty="0">
                <a:latin typeface="Times New Roman" panose="02020603050405020304" pitchFamily="18" charset="0"/>
                <a:cs typeface="Times New Roman" panose="02020603050405020304" pitchFamily="18" charset="0"/>
              </a:rPr>
            </a:br>
            <a:r>
              <a:rPr lang="lt-LT" b="1" dirty="0">
                <a:latin typeface="Times New Roman" panose="02020603050405020304" pitchFamily="18" charset="0"/>
                <a:cs typeface="Times New Roman" panose="02020603050405020304" pitchFamily="18" charset="0"/>
              </a:rPr>
              <a:t>(3) </a:t>
            </a:r>
            <a:endParaRPr lang="lt-LT" dirty="0"/>
          </a:p>
        </p:txBody>
      </p:sp>
      <p:sp>
        <p:nvSpPr>
          <p:cNvPr id="3" name="Turinio vietos rezervavimo ženklas 2"/>
          <p:cNvSpPr>
            <a:spLocks noGrp="1"/>
          </p:cNvSpPr>
          <p:nvPr>
            <p:ph idx="1"/>
          </p:nvPr>
        </p:nvSpPr>
        <p:spPr/>
        <p:txBody>
          <a:bodyPr/>
          <a:lstStyle/>
          <a:p>
            <a:pPr algn="just"/>
            <a:r>
              <a:rPr lang="lt-LT" dirty="0">
                <a:solidFill>
                  <a:schemeClr val="tx1"/>
                </a:solidFill>
                <a:latin typeface="Times New Roman" panose="02020603050405020304" pitchFamily="18" charset="0"/>
                <a:cs typeface="Times New Roman" panose="02020603050405020304" pitchFamily="18" charset="0"/>
              </a:rPr>
              <a:t>Kasmetinio mokinio sveikatos patikrinimo metu asmens sveikatos priežiūros įstaigos specialistas, įvertinęs vaiko fizinę sveikatos būklę, jo sveikatos pažymėjime nurodo fizinio ugdymo grupę: pagrindinė, parengiamoji, specialioji ar, esant poreikiui, pažymi, iki kurios dienos mokinys atleidžiamas nuo fizinio lavinimo pamokų. </a:t>
            </a:r>
          </a:p>
          <a:p>
            <a:pPr algn="just"/>
            <a:r>
              <a:rPr lang="lt-LT" dirty="0">
                <a:solidFill>
                  <a:schemeClr val="tx1"/>
                </a:solidFill>
                <a:latin typeface="Times New Roman" panose="02020603050405020304" pitchFamily="18" charset="0"/>
                <a:cs typeface="Times New Roman" panose="02020603050405020304" pitchFamily="18" charset="0"/>
              </a:rPr>
              <a:t>2020–2021 m. 98,94 proc. mokinių gali dalyvauti ugdymo procese, turėdami pagrindinę fizinio ugdymo grupę. Pagrindinei fizinio ugdymo grupei priskiriami visiškai sveiki ar turintys nedidelių sveikatos sutrikimų (nedidelio laipsnio regos sutrikimai, netaisyklinga laikysena, funkciniai negalavimai ir pan.) mokiniai. Šiai grupei priklausantys mokiniai gali treniruotis sporto būreliuose ir dalyvauti sporto varžybose.</a:t>
            </a:r>
          </a:p>
        </p:txBody>
      </p:sp>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697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a:t>
            </a:r>
            <a:br>
              <a:rPr lang="lt-LT" b="1" dirty="0">
                <a:latin typeface="Times New Roman" panose="02020603050405020304" pitchFamily="18" charset="0"/>
                <a:cs typeface="Times New Roman" panose="02020603050405020304" pitchFamily="18" charset="0"/>
              </a:rPr>
            </a:br>
            <a:r>
              <a:rPr lang="lt-LT" b="1" dirty="0">
                <a:latin typeface="Times New Roman" panose="02020603050405020304" pitchFamily="18" charset="0"/>
                <a:cs typeface="Times New Roman" panose="02020603050405020304" pitchFamily="18" charset="0"/>
              </a:rPr>
              <a:t>(4) </a:t>
            </a:r>
            <a:endParaRPr lang="lt-LT" dirty="0"/>
          </a:p>
        </p:txBody>
      </p:sp>
      <p:sp>
        <p:nvSpPr>
          <p:cNvPr id="3" name="Turinio vietos rezervavimo ženklas 2"/>
          <p:cNvSpPr>
            <a:spLocks noGrp="1"/>
          </p:cNvSpPr>
          <p:nvPr>
            <p:ph idx="1"/>
          </p:nvPr>
        </p:nvSpPr>
        <p:spPr/>
        <p:txBody>
          <a:bodyPr>
            <a:normAutofit/>
          </a:bodyPr>
          <a:lstStyle/>
          <a:p>
            <a:pPr algn="just"/>
            <a:r>
              <a:rPr lang="lt-LT" dirty="0">
                <a:solidFill>
                  <a:schemeClr val="tx1"/>
                </a:solidFill>
                <a:latin typeface="Times New Roman" panose="02020603050405020304" pitchFamily="18" charset="0"/>
                <a:cs typeface="Times New Roman" panose="02020603050405020304" pitchFamily="18" charset="0"/>
              </a:rPr>
              <a:t>Gydytojas odontologas, atlikdamas kasmetinį mokinio sveikatos patikrinimą, įvertina mokinio dantų, žandikaulių būklę ir įrašo rezultatus į Mokinio sveikatos pažymėjimo antrą dalį ,,Dantų ir žandikaulių būklės įvertinimas“. Gydytojas, įvertinęs ėduonies pažeistų, plombuotų ir išrautų dantų skaičių, įrašo rezultatus pažymėjime ties raidėmis k, p, i (pieniniai dantys) ir ties raidėmis K, P, I (nuolatiniai dantys) – apskaičiuojamas dantų ėduonies intensyvumo rodiklis. </a:t>
            </a:r>
          </a:p>
          <a:p>
            <a:pPr algn="just"/>
            <a:r>
              <a:rPr lang="lt-LT" dirty="0">
                <a:solidFill>
                  <a:schemeClr val="tx1"/>
                </a:solidFill>
                <a:latin typeface="Times New Roman" panose="02020603050405020304" pitchFamily="18" charset="0"/>
                <a:cs typeface="Times New Roman" panose="02020603050405020304" pitchFamily="18" charset="0"/>
              </a:rPr>
              <a:t>Kai </a:t>
            </a:r>
            <a:r>
              <a:rPr lang="lt-LT" dirty="0" err="1">
                <a:solidFill>
                  <a:schemeClr val="tx1"/>
                </a:solidFill>
                <a:latin typeface="Times New Roman" panose="02020603050405020304" pitchFamily="18" charset="0"/>
                <a:cs typeface="Times New Roman" panose="02020603050405020304" pitchFamily="18" charset="0"/>
              </a:rPr>
              <a:t>kpi</a:t>
            </a:r>
            <a:r>
              <a:rPr lang="lt-LT" dirty="0">
                <a:solidFill>
                  <a:schemeClr val="tx1"/>
                </a:solidFill>
                <a:latin typeface="Times New Roman" panose="02020603050405020304" pitchFamily="18" charset="0"/>
                <a:cs typeface="Times New Roman" panose="02020603050405020304" pitchFamily="18" charset="0"/>
              </a:rPr>
              <a:t>, KPI reikšmė mažesnė nei 1,2 – ėduonies intensyvumas apibūdinamas kaip labai žemas; nuo 1,2 iki 2,6 – žemas, nuo 2,7 iki 4,4 – vidutinis; nuo 4,5 iki 6,5 – aukštas, o kai rodiklis didesnis nei 6,5 – labai aukštas.</a:t>
            </a:r>
          </a:p>
          <a:p>
            <a:pPr algn="just"/>
            <a:r>
              <a:rPr lang="lt-LT" dirty="0">
                <a:solidFill>
                  <a:schemeClr val="tx1"/>
                </a:solidFill>
                <a:latin typeface="Times New Roman" panose="02020603050405020304" pitchFamily="18" charset="0"/>
                <a:cs typeface="Times New Roman" panose="02020603050405020304" pitchFamily="18" charset="0"/>
              </a:rPr>
              <a:t>Jeigu profilaktinio sveikatos patikrinimo metu gydytojas odontologas neranda ėduonies pažeistų, plombuotų ir dėl ėduonies išrautų dantų, Mokinio sveikatos pažymėjime ties raidėmis k, p, i įrašomi nuliai – tai reiškia, kad vaiko dantys sveiki (</a:t>
            </a:r>
            <a:r>
              <a:rPr lang="lt-LT" dirty="0" err="1">
                <a:solidFill>
                  <a:schemeClr val="tx1"/>
                </a:solidFill>
                <a:latin typeface="Times New Roman" panose="02020603050405020304" pitchFamily="18" charset="0"/>
                <a:cs typeface="Times New Roman" panose="02020603050405020304" pitchFamily="18" charset="0"/>
              </a:rPr>
              <a:t>kpi+KPI</a:t>
            </a:r>
            <a:r>
              <a:rPr lang="lt-LT" dirty="0">
                <a:solidFill>
                  <a:schemeClr val="tx1"/>
                </a:solidFill>
                <a:latin typeface="Times New Roman" panose="02020603050405020304" pitchFamily="18" charset="0"/>
                <a:cs typeface="Times New Roman" panose="02020603050405020304" pitchFamily="18" charset="0"/>
              </a:rPr>
              <a:t> lygus 0).</a:t>
            </a:r>
          </a:p>
        </p:txBody>
      </p:sp>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2385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Rekomendacijos </a:t>
            </a:r>
          </a:p>
        </p:txBody>
      </p:sp>
      <p:sp>
        <p:nvSpPr>
          <p:cNvPr id="3" name="Turinio vietos rezervavimo ženklas 2"/>
          <p:cNvSpPr>
            <a:spLocks noGrp="1"/>
          </p:cNvSpPr>
          <p:nvPr>
            <p:ph idx="1"/>
          </p:nvPr>
        </p:nvSpPr>
        <p:spPr/>
        <p:txBody>
          <a:bodyPr/>
          <a:lstStyle/>
          <a:p>
            <a:pPr algn="just"/>
            <a:r>
              <a:rPr lang="lt-LT" dirty="0">
                <a:solidFill>
                  <a:schemeClr val="tx1"/>
                </a:solidFill>
                <a:latin typeface="Times New Roman" panose="02020603050405020304" pitchFamily="18" charset="0"/>
                <a:cs typeface="Times New Roman" panose="02020603050405020304" pitchFamily="18" charset="0"/>
              </a:rPr>
              <a:t>Svarbu mokinių sveikatos ugdymą vykdyti visomis kryptimis, labai didelį dėmesį skirti regos sutrikimų profilaktikai: tinkamai aplinkai (mokymosi vieta, sėdėjimo poza, apšvietimas, laiko leidimas prie kompiuterio ir televizoriaus), poilsiui (akių atpalaidavimo pertraukėlės).</a:t>
            </a:r>
          </a:p>
          <a:p>
            <a:pPr algn="just"/>
            <a:r>
              <a:rPr lang="lt-LT" dirty="0">
                <a:solidFill>
                  <a:schemeClr val="tx1"/>
                </a:solidFill>
                <a:latin typeface="Times New Roman" panose="02020603050405020304" pitchFamily="18" charset="0"/>
                <a:cs typeface="Times New Roman" panose="02020603050405020304" pitchFamily="18" charset="0"/>
              </a:rPr>
              <a:t>Mokinių skeleto – raumenų sistemos funkcionavimo sutrikimų profilaktikai svarbus yra darbo ir poilsio režimo užtikrinimas, kadangi jis turi didelę įtaką psichologinės ir fizinės sveikatos stiprinimui bei valios ugdymui. </a:t>
            </a:r>
          </a:p>
          <a:p>
            <a:pPr algn="just"/>
            <a:r>
              <a:rPr lang="lt-LT" dirty="0">
                <a:solidFill>
                  <a:schemeClr val="tx1"/>
                </a:solidFill>
                <a:latin typeface="Times New Roman" panose="02020603050405020304" pitchFamily="18" charset="0"/>
                <a:cs typeface="Times New Roman" panose="02020603050405020304" pitchFamily="18" charset="0"/>
              </a:rPr>
              <a:t>Būtina nuolatos organizuoti ir vykdyti įvairius mokymus sveikos mitybos, fizinio aktyvumo temomis.</a:t>
            </a:r>
          </a:p>
        </p:txBody>
      </p:sp>
    </p:spTree>
    <p:extLst>
      <p:ext uri="{BB962C8B-B14F-4D97-AF65-F5344CB8AC3E}">
        <p14:creationId xmlns:p14="http://schemas.microsoft.com/office/powerpoint/2010/main" val="86263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77334" y="647111"/>
            <a:ext cx="8596668" cy="5464931"/>
          </a:xfrm>
        </p:spPr>
        <p:txBody>
          <a:bodyPr/>
          <a:lstStyle/>
          <a:p>
            <a:pPr marL="0" indent="0" algn="just">
              <a:buNone/>
            </a:pPr>
            <a:r>
              <a:rPr lang="lt-LT" dirty="0">
                <a:solidFill>
                  <a:schemeClr val="tx1"/>
                </a:solidFill>
                <a:latin typeface="Times New Roman" panose="02020603050405020304" pitchFamily="18" charset="0"/>
                <a:cs typeface="Times New Roman" panose="02020603050405020304" pitchFamily="18" charset="0"/>
              </a:rPr>
              <a:t>Vienas iš svarbiausių sveikatos raidos tarpsnių yra vaikystė ir paauglystė. Tuo laikotarpiu vaiko elgsenos ir gyvensenos ypatybės turi labai didelės reikšmės vėlesnio gyvenimo kokybei. Šeima ir mokykla vaikui turi padėti suprasti, kad sveikata yra vertybė, kurią reikia tausoti ir saugoti. </a:t>
            </a: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r>
              <a:rPr lang="lt-LT" dirty="0">
                <a:solidFill>
                  <a:schemeClr val="tx1"/>
                </a:solidFill>
                <a:latin typeface="Times New Roman" panose="02020603050405020304" pitchFamily="18" charset="0"/>
                <a:cs typeface="Times New Roman" panose="02020603050405020304" pitchFamily="18" charset="0"/>
              </a:rPr>
              <a:t>                                                                         </a:t>
            </a: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r>
              <a:rPr lang="lt-LT" dirty="0">
                <a:solidFill>
                  <a:schemeClr val="tx1"/>
                </a:solidFill>
                <a:latin typeface="Times New Roman" panose="02020603050405020304" pitchFamily="18" charset="0"/>
                <a:cs typeface="Times New Roman" panose="02020603050405020304" pitchFamily="18" charset="0"/>
              </a:rPr>
              <a:t>                                                                         </a:t>
            </a:r>
          </a:p>
        </p:txBody>
      </p:sp>
      <p:pic>
        <p:nvPicPr>
          <p:cNvPr id="5"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402" y="113710"/>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Vietų vaikų darželiuose Vilniuje vis dar trūksta. Gelbėja privatūs?">
            <a:extLst>
              <a:ext uri="{FF2B5EF4-FFF2-40B4-BE49-F238E27FC236}">
                <a16:creationId xmlns:a16="http://schemas.microsoft.com/office/drawing/2014/main" id="{FAFC64C1-B8F6-4788-AAF8-2190DC6564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3316" y="2498012"/>
            <a:ext cx="6621379" cy="2844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793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9896" y="443634"/>
            <a:ext cx="4274537" cy="131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https://encrypted-tbn3.gstatic.com/images?q=tbn:ANd9GcTHlIq_7-4CCpY9f6rVN12Ekl4HM-50qrliPcD2VR6ta4W5scy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8578" y="1757774"/>
            <a:ext cx="697168" cy="49476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1722" y="2252538"/>
            <a:ext cx="1243881" cy="772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684545" y="1762156"/>
            <a:ext cx="5177060" cy="523220"/>
          </a:xfrm>
          <a:prstGeom prst="rect">
            <a:avLst/>
          </a:prstGeom>
          <a:noFill/>
        </p:spPr>
        <p:txBody>
          <a:bodyPr wrap="square" rtlCol="0">
            <a:spAutoFit/>
          </a:bodyPr>
          <a:lstStyle/>
          <a:p>
            <a:r>
              <a:rPr lang="lt-LT" sz="2800" b="1" dirty="0" err="1">
                <a:latin typeface="Times New Roman" panose="02020603050405020304" pitchFamily="18" charset="0"/>
                <a:cs typeface="Times New Roman" panose="02020603050405020304" pitchFamily="18" charset="0"/>
              </a:rPr>
              <a:t>www.facebook.com</a:t>
            </a:r>
            <a:r>
              <a:rPr lang="lt-LT" sz="2800" b="1" dirty="0">
                <a:latin typeface="Times New Roman" panose="02020603050405020304" pitchFamily="18" charset="0"/>
                <a:cs typeface="Times New Roman" panose="02020603050405020304" pitchFamily="18" charset="0"/>
              </a:rPr>
              <a:t>/biuras</a:t>
            </a:r>
          </a:p>
        </p:txBody>
      </p:sp>
      <p:sp>
        <p:nvSpPr>
          <p:cNvPr id="8" name="TextBox 7"/>
          <p:cNvSpPr txBox="1"/>
          <p:nvPr/>
        </p:nvSpPr>
        <p:spPr>
          <a:xfrm>
            <a:off x="2684545" y="2356505"/>
            <a:ext cx="6002729" cy="523220"/>
          </a:xfrm>
          <a:prstGeom prst="rect">
            <a:avLst/>
          </a:prstGeom>
          <a:noFill/>
        </p:spPr>
        <p:txBody>
          <a:bodyPr wrap="square" rtlCol="0">
            <a:spAutoFit/>
          </a:bodyPr>
          <a:lstStyle/>
          <a:p>
            <a:r>
              <a:rPr lang="lt-LT" sz="2800" b="1" dirty="0">
                <a:latin typeface="Times New Roman" panose="02020603050405020304" pitchFamily="18" charset="0"/>
                <a:cs typeface="Times New Roman" panose="02020603050405020304" pitchFamily="18" charset="0"/>
              </a:rPr>
              <a:t>Klaipėdos sveikatos biuras</a:t>
            </a:r>
          </a:p>
        </p:txBody>
      </p:sp>
      <p:sp>
        <p:nvSpPr>
          <p:cNvPr id="9" name="TextBox 8"/>
          <p:cNvSpPr txBox="1"/>
          <p:nvPr/>
        </p:nvSpPr>
        <p:spPr>
          <a:xfrm>
            <a:off x="2684545" y="3065736"/>
            <a:ext cx="4673004" cy="584775"/>
          </a:xfrm>
          <a:prstGeom prst="rect">
            <a:avLst/>
          </a:prstGeom>
          <a:noFill/>
        </p:spPr>
        <p:txBody>
          <a:bodyPr wrap="square" rtlCol="0">
            <a:spAutoFit/>
          </a:bodyPr>
          <a:lstStyle/>
          <a:p>
            <a:r>
              <a:rPr lang="lt-LT" sz="3200" b="1" dirty="0" err="1">
                <a:latin typeface="Times New Roman" panose="02020603050405020304" pitchFamily="18" charset="0"/>
                <a:cs typeface="Times New Roman" panose="02020603050405020304" pitchFamily="18" charset="0"/>
              </a:rPr>
              <a:t>www.sveikatosbiuras.lt</a:t>
            </a:r>
            <a:endParaRPr lang="lt-LT" sz="3200" b="1" dirty="0">
              <a:latin typeface="Times New Roman" panose="02020603050405020304" pitchFamily="18" charset="0"/>
              <a:cs typeface="Times New Roman" panose="02020603050405020304" pitchFamily="18" charset="0"/>
            </a:endParaRPr>
          </a:p>
        </p:txBody>
      </p:sp>
      <p:sp>
        <p:nvSpPr>
          <p:cNvPr id="10" name="Stačiakampis 9"/>
          <p:cNvSpPr/>
          <p:nvPr/>
        </p:nvSpPr>
        <p:spPr>
          <a:xfrm>
            <a:off x="1326688" y="3989448"/>
            <a:ext cx="6096000" cy="646331"/>
          </a:xfrm>
          <a:prstGeom prst="rect">
            <a:avLst/>
          </a:prstGeom>
        </p:spPr>
        <p:txBody>
          <a:bodyPr>
            <a:spAutoFit/>
          </a:bodyPr>
          <a:lstStyle/>
          <a:p>
            <a:pPr algn="ctr">
              <a:buFontTx/>
              <a:buNone/>
            </a:pPr>
            <a:r>
              <a:rPr lang="nb-NO" altLang="en-US" b="1" i="1" dirty="0" err="1">
                <a:latin typeface="Times New Roman" pitchFamily="18" charset="0"/>
                <a:cs typeface="Times New Roman" pitchFamily="18" charset="0"/>
              </a:rPr>
              <a:t>Taikos</a:t>
            </a:r>
            <a:r>
              <a:rPr lang="nb-NO" altLang="en-US" b="1" i="1" dirty="0">
                <a:latin typeface="Times New Roman" pitchFamily="18" charset="0"/>
                <a:cs typeface="Times New Roman" pitchFamily="18" charset="0"/>
              </a:rPr>
              <a:t> pr. 76, LT – 93200 Klaipėda</a:t>
            </a:r>
          </a:p>
          <a:p>
            <a:pPr algn="ctr">
              <a:buFontTx/>
              <a:buNone/>
            </a:pPr>
            <a:r>
              <a:rPr lang="nb-NO" altLang="en-US" b="1" i="1" dirty="0">
                <a:latin typeface="Times New Roman" pitchFamily="18" charset="0"/>
                <a:cs typeface="Times New Roman" pitchFamily="18" charset="0"/>
              </a:rPr>
              <a:t>Tel. (8 46) 23 47 96</a:t>
            </a:r>
          </a:p>
        </p:txBody>
      </p:sp>
      <p:sp>
        <p:nvSpPr>
          <p:cNvPr id="11" name="Stačiakampis 10"/>
          <p:cNvSpPr/>
          <p:nvPr/>
        </p:nvSpPr>
        <p:spPr>
          <a:xfrm>
            <a:off x="2715603" y="4974716"/>
            <a:ext cx="3467616" cy="369332"/>
          </a:xfrm>
          <a:prstGeom prst="rect">
            <a:avLst/>
          </a:prstGeom>
        </p:spPr>
        <p:txBody>
          <a:bodyPr wrap="none">
            <a:spAutoFit/>
          </a:bodyPr>
          <a:lstStyle/>
          <a:p>
            <a:pPr>
              <a:buFontTx/>
              <a:buNone/>
            </a:pPr>
            <a:r>
              <a:rPr lang="nb-NO" altLang="en-US" b="1" i="1" dirty="0">
                <a:latin typeface="Times New Roman" pitchFamily="18" charset="0"/>
                <a:cs typeface="Times New Roman" pitchFamily="18" charset="0"/>
              </a:rPr>
              <a:t>El. paštas: </a:t>
            </a:r>
            <a:r>
              <a:rPr lang="nb-NO" altLang="en-US" b="1" i="1" dirty="0" err="1">
                <a:latin typeface="Times New Roman" pitchFamily="18" charset="0"/>
                <a:cs typeface="Times New Roman" pitchFamily="18" charset="0"/>
              </a:rPr>
              <a:t>info@sveikatosbiuras.lt</a:t>
            </a:r>
            <a:endParaRPr lang="nb-NO" altLang="en-US" b="1" i="1" dirty="0">
              <a:latin typeface="Times New Roman" pitchFamily="18" charset="0"/>
              <a:cs typeface="Times New Roman" pitchFamily="18" charset="0"/>
            </a:endParaRPr>
          </a:p>
        </p:txBody>
      </p:sp>
    </p:spTree>
    <p:extLst>
      <p:ext uri="{BB962C8B-B14F-4D97-AF65-F5344CB8AC3E}">
        <p14:creationId xmlns:p14="http://schemas.microsoft.com/office/powerpoint/2010/main" val="589951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altLang="lt-LT" sz="4000" b="1" dirty="0">
                <a:latin typeface="Times New Roman" pitchFamily="18" charset="0"/>
                <a:cs typeface="Times New Roman" pitchFamily="18" charset="0"/>
              </a:rPr>
              <a:t> </a:t>
            </a:r>
            <a:r>
              <a:rPr lang="lt-LT" altLang="lt-LT" b="1" dirty="0">
                <a:latin typeface="Times New Roman" pitchFamily="18" charset="0"/>
                <a:cs typeface="Times New Roman" pitchFamily="18" charset="0"/>
              </a:rPr>
              <a:t>Sveikatos duomenų analizės aprašymas (1)</a:t>
            </a:r>
            <a:endParaRPr lang="lt-LT" dirty="0"/>
          </a:p>
        </p:txBody>
      </p:sp>
      <p:sp>
        <p:nvSpPr>
          <p:cNvPr id="3" name="Turinio vietos rezervavimo ženklas 2"/>
          <p:cNvSpPr>
            <a:spLocks noGrp="1"/>
          </p:cNvSpPr>
          <p:nvPr>
            <p:ph idx="1"/>
          </p:nvPr>
        </p:nvSpPr>
        <p:spPr/>
        <p:txBody>
          <a:bodyPr/>
          <a:lstStyle/>
          <a:p>
            <a:pPr>
              <a:buNone/>
            </a:pPr>
            <a:endParaRPr lang="lt-LT" altLang="lt-LT" dirty="0">
              <a:solidFill>
                <a:schemeClr val="tx1"/>
              </a:solidFill>
              <a:latin typeface="Times New Roman" pitchFamily="18" charset="0"/>
              <a:cs typeface="Times New Roman" pitchFamily="18" charset="0"/>
            </a:endParaRPr>
          </a:p>
          <a:p>
            <a:pPr marL="0" indent="0" algn="just">
              <a:buNone/>
            </a:pPr>
            <a:r>
              <a:rPr lang="lt-LT" dirty="0">
                <a:solidFill>
                  <a:schemeClr val="tx1"/>
                </a:solidFill>
                <a:latin typeface="Times New Roman" panose="02020603050405020304" pitchFamily="18" charset="0"/>
                <a:cs typeface="Times New Roman" panose="02020603050405020304" pitchFamily="18" charset="0"/>
              </a:rPr>
              <a:t>Lietuvos Respublikos sveikatos apsaugos ministro 2017 m. kovo 13 d.  įsakymu Nr. V-284  patvirtintos Lietuvos higienos normos HN 21:2017 ,,Mokykla, vykdanti bendrojo ugdymo programas. Bendrieji sveikatos saugos reikalavimai” 75 punkte nurodyta, kad mokyklos vadovas ar jo įgaliotas asmuo turi užtikrinti, kad mokiniai iki 18 metų ugdymo procese dalyvautų pasitikrinę sveikatą ir pateikę mokinio sveikatos pažymėjimą, išduotą ne anksčiau kaip prieš metus. Naujoje mokykloje pradėję mokytis mokiniai mokinio sveikatos pažymėjimą turi pateikti iki rugsėjo 15 d. </a:t>
            </a:r>
          </a:p>
          <a:p>
            <a:endParaRPr lang="lt-LT" dirty="0"/>
          </a:p>
        </p:txBody>
      </p:sp>
      <p:pic>
        <p:nvPicPr>
          <p:cNvPr id="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0138" y="189706"/>
            <a:ext cx="1828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5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8596668" cy="641684"/>
          </a:xfrm>
        </p:spPr>
        <p:txBody>
          <a:bodyPr>
            <a:normAutofit fontScale="90000"/>
          </a:bodyPr>
          <a:lstStyle/>
          <a:p>
            <a:pPr algn="ctr"/>
            <a:r>
              <a:rPr lang="lt-LT" altLang="lt-LT" sz="4000" b="1" dirty="0">
                <a:latin typeface="Times New Roman" pitchFamily="18" charset="0"/>
                <a:cs typeface="Times New Roman" pitchFamily="18" charset="0"/>
              </a:rPr>
              <a:t> </a:t>
            </a:r>
            <a:r>
              <a:rPr lang="lt-LT" altLang="lt-LT" b="1" dirty="0">
                <a:latin typeface="Times New Roman" pitchFamily="18" charset="0"/>
                <a:cs typeface="Times New Roman" pitchFamily="18" charset="0"/>
              </a:rPr>
              <a:t>Sveikatos duomenų analizės aprašymas </a:t>
            </a:r>
            <a:br>
              <a:rPr lang="lt-LT" altLang="lt-LT" b="1" dirty="0">
                <a:latin typeface="Times New Roman" pitchFamily="18" charset="0"/>
                <a:cs typeface="Times New Roman" pitchFamily="18" charset="0"/>
              </a:rPr>
            </a:br>
            <a:r>
              <a:rPr lang="lt-LT" altLang="lt-LT" b="1" dirty="0">
                <a:latin typeface="Times New Roman" pitchFamily="18" charset="0"/>
                <a:cs typeface="Times New Roman" pitchFamily="18" charset="0"/>
              </a:rPr>
              <a:t>(2)</a:t>
            </a:r>
            <a:br>
              <a:rPr lang="lt-LT" altLang="lt-LT" b="1" dirty="0">
                <a:latin typeface="Times New Roman" pitchFamily="18" charset="0"/>
                <a:cs typeface="Times New Roman" pitchFamily="18" charset="0"/>
              </a:rPr>
            </a:br>
            <a:br>
              <a:rPr lang="lt-LT" altLang="lt-LT" b="1" dirty="0">
                <a:latin typeface="Times New Roman" pitchFamily="18" charset="0"/>
                <a:cs typeface="Times New Roman" pitchFamily="18" charset="0"/>
              </a:rPr>
            </a:br>
            <a:br>
              <a:rPr lang="lt-LT" altLang="lt-LT" b="1" dirty="0">
                <a:latin typeface="Times New Roman" pitchFamily="18" charset="0"/>
                <a:cs typeface="Times New Roman" pitchFamily="18" charset="0"/>
              </a:rPr>
            </a:br>
            <a:endParaRPr lang="lt-LT" dirty="0"/>
          </a:p>
        </p:txBody>
      </p:sp>
      <p:sp>
        <p:nvSpPr>
          <p:cNvPr id="3" name="Turinio vietos rezervavimo ženklas 2"/>
          <p:cNvSpPr>
            <a:spLocks noGrp="1"/>
          </p:cNvSpPr>
          <p:nvPr>
            <p:ph idx="1"/>
          </p:nvPr>
        </p:nvSpPr>
        <p:spPr>
          <a:xfrm>
            <a:off x="677334" y="1684421"/>
            <a:ext cx="8596668" cy="4728411"/>
          </a:xfrm>
        </p:spPr>
        <p:txBody>
          <a:bodyPr>
            <a:normAutofit lnSpcReduction="10000"/>
          </a:bodyPr>
          <a:lstStyle/>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r>
              <a:rPr lang="lt-LT" dirty="0">
                <a:solidFill>
                  <a:schemeClr val="tx1"/>
                </a:solidFill>
                <a:latin typeface="Times New Roman" panose="02020603050405020304" pitchFamily="18" charset="0"/>
                <a:cs typeface="Times New Roman" panose="02020603050405020304"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mokinio sveikatos pažymėjimu, visose asmens sveikatos priežiūros įstaigose privalo būti tvarkomi elektroniniu būdu. Elektroniniu būdu užpildytas ir pasirašytas mokinio sveikatos pažymėjimas patenka į Elektroninę sveikatos paslaugų ir bendradarbiavimo infrastruktūros informacinę sistemą, iš kurios yra perduodamas į </a:t>
            </a:r>
            <a:r>
              <a:rPr lang="lt-LT" b="1" dirty="0">
                <a:solidFill>
                  <a:schemeClr val="tx1"/>
                </a:solidFill>
                <a:latin typeface="Times New Roman" panose="02020603050405020304" pitchFamily="18" charset="0"/>
                <a:cs typeface="Times New Roman" panose="02020603050405020304" pitchFamily="18" charset="0"/>
              </a:rPr>
              <a:t>Higienos instituto Vaikų sveikatos stebėsenos informacinę sistemą</a:t>
            </a:r>
            <a:r>
              <a:rPr lang="lt-LT" dirty="0">
                <a:solidFill>
                  <a:schemeClr val="tx1"/>
                </a:solidFill>
                <a:latin typeface="Times New Roman" panose="02020603050405020304" pitchFamily="18" charset="0"/>
                <a:cs typeface="Times New Roman" panose="02020603050405020304" pitchFamily="18" charset="0"/>
              </a:rPr>
              <a:t> (VSS IS).  Su šia sistema dirba visuomenės sveikatos specialistai, vykdantys visuomenės sveikatos priežiūrą </a:t>
            </a:r>
            <a:r>
              <a:rPr lang="en-US" dirty="0" err="1">
                <a:solidFill>
                  <a:schemeClr val="tx1"/>
                </a:solidFill>
                <a:latin typeface="Times New Roman" panose="02020603050405020304" pitchFamily="18" charset="0"/>
                <a:cs typeface="Times New Roman" panose="02020603050405020304" pitchFamily="18" charset="0"/>
              </a:rPr>
              <a:t>ugd</a:t>
            </a:r>
            <a:r>
              <a:rPr lang="lt-LT" dirty="0">
                <a:solidFill>
                  <a:schemeClr val="tx1"/>
                </a:solidFill>
                <a:latin typeface="Times New Roman" panose="02020603050405020304" pitchFamily="18" charset="0"/>
                <a:cs typeface="Times New Roman" panose="02020603050405020304" pitchFamily="18" charset="0"/>
              </a:rPr>
              <a:t>y</a:t>
            </a:r>
            <a:r>
              <a:rPr lang="en-US" dirty="0" err="1">
                <a:solidFill>
                  <a:schemeClr val="tx1"/>
                </a:solidFill>
                <a:latin typeface="Times New Roman" panose="02020603050405020304" pitchFamily="18" charset="0"/>
                <a:cs typeface="Times New Roman" panose="02020603050405020304" pitchFamily="18" charset="0"/>
              </a:rPr>
              <a:t>mo</a:t>
            </a:r>
            <a:r>
              <a:rPr lang="lt-LT" dirty="0">
                <a:solidFill>
                  <a:schemeClr val="tx1"/>
                </a:solidFill>
                <a:latin typeface="Times New Roman" panose="02020603050405020304" pitchFamily="18" charset="0"/>
                <a:cs typeface="Times New Roman" panose="02020603050405020304" pitchFamily="18" charset="0"/>
              </a:rPr>
              <a:t> į</a:t>
            </a:r>
            <a:r>
              <a:rPr lang="en-US" dirty="0" err="1">
                <a:solidFill>
                  <a:schemeClr val="tx1"/>
                </a:solidFill>
                <a:latin typeface="Times New Roman" panose="02020603050405020304" pitchFamily="18" charset="0"/>
                <a:cs typeface="Times New Roman" panose="02020603050405020304" pitchFamily="18" charset="0"/>
              </a:rPr>
              <a:t>staigo</a:t>
            </a:r>
            <a:r>
              <a:rPr lang="lt-LT" dirty="0" err="1">
                <a:solidFill>
                  <a:schemeClr val="tx1"/>
                </a:solidFill>
                <a:latin typeface="Times New Roman" panose="02020603050405020304" pitchFamily="18" charset="0"/>
                <a:cs typeface="Times New Roman" panose="02020603050405020304" pitchFamily="18" charset="0"/>
              </a:rPr>
              <a:t>se</a:t>
            </a:r>
            <a:r>
              <a:rPr lang="lt-LT" dirty="0">
                <a:solidFill>
                  <a:schemeClr val="tx1"/>
                </a:solidFill>
                <a:latin typeface="Times New Roman" panose="02020603050405020304" pitchFamily="18" charset="0"/>
                <a:cs typeface="Times New Roman" panose="02020603050405020304" pitchFamily="18" charset="0"/>
              </a:rPr>
              <a:t>.</a:t>
            </a:r>
          </a:p>
          <a:p>
            <a:pPr marL="0" indent="0" algn="just">
              <a:buNone/>
            </a:pPr>
            <a:endParaRPr lang="lt-LT" dirty="0">
              <a:solidFill>
                <a:schemeClr val="tx1"/>
              </a:solidFill>
              <a:latin typeface="Times New Roman" panose="02020603050405020304" pitchFamily="18" charset="0"/>
              <a:cs typeface="Times New Roman" panose="02020603050405020304" pitchFamily="18" charset="0"/>
            </a:endParaRPr>
          </a:p>
          <a:p>
            <a:pPr marL="0" indent="0" algn="just">
              <a:buNone/>
            </a:pPr>
            <a:r>
              <a:rPr lang="lt-LT"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lt-LT"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lt-LT" dirty="0">
                <a:solidFill>
                  <a:schemeClr val="tx1"/>
                </a:solidFill>
                <a:latin typeface="Times New Roman" panose="02020603050405020304" pitchFamily="18" charset="0"/>
                <a:cs typeface="Times New Roman" panose="02020603050405020304" pitchFamily="18" charset="0"/>
              </a:rPr>
              <a:t>                                                                               </a:t>
            </a:r>
          </a:p>
          <a:p>
            <a:endParaRPr lang="lt-LT" dirty="0"/>
          </a:p>
        </p:txBody>
      </p:sp>
      <p:pic>
        <p:nvPicPr>
          <p:cNvPr id="5"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402" y="76200"/>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40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altLang="lt-LT" b="1" dirty="0">
                <a:latin typeface="Times New Roman" pitchFamily="18" charset="0"/>
                <a:cs typeface="Times New Roman" pitchFamily="18" charset="0"/>
              </a:rPr>
              <a:t>Sveikatos duomenų rezultatų svarba</a:t>
            </a:r>
            <a:endParaRPr lang="lt-LT" dirty="0"/>
          </a:p>
        </p:txBody>
      </p:sp>
      <p:sp>
        <p:nvSpPr>
          <p:cNvPr id="3" name="Turinio vietos rezervavimo ženklas 2"/>
          <p:cNvSpPr>
            <a:spLocks noGrp="1"/>
          </p:cNvSpPr>
          <p:nvPr>
            <p:ph idx="1"/>
          </p:nvPr>
        </p:nvSpPr>
        <p:spPr>
          <a:xfrm>
            <a:off x="677334" y="2160590"/>
            <a:ext cx="8596668" cy="3867232"/>
          </a:xfrm>
        </p:spPr>
        <p:txBody>
          <a:bodyPr/>
          <a:lstStyle/>
          <a:p>
            <a:pPr marL="0" indent="0" algn="just">
              <a:buNone/>
            </a:pPr>
            <a:r>
              <a:rPr lang="lt-LT" dirty="0">
                <a:solidFill>
                  <a:schemeClr val="tx1"/>
                </a:solidFill>
                <a:latin typeface="Times New Roman" panose="02020603050405020304" pitchFamily="18" charset="0"/>
                <a:cs typeface="Times New Roman" panose="02020603050405020304" pitchFamily="18" charset="0"/>
              </a:rPr>
              <a:t>Išnagrinėjus sveikatą atspindinčius rodiklius ir gydytojo rekomendacijas, </a:t>
            </a:r>
            <a:r>
              <a:rPr lang="lt-LT" altLang="lt-LT" dirty="0">
                <a:solidFill>
                  <a:schemeClr val="tx1"/>
                </a:solidFill>
                <a:latin typeface="Times New Roman" pitchFamily="18" charset="0"/>
                <a:cs typeface="Times New Roman" pitchFamily="18" charset="0"/>
              </a:rPr>
              <a:t>galime kryptingai  įgyvendinti sveikatos priežiūrą ugdymo veikloje.</a:t>
            </a:r>
          </a:p>
          <a:p>
            <a:pPr marL="0" indent="0" algn="just">
              <a:buNone/>
            </a:pPr>
            <a:endParaRPr lang="lt-LT" altLang="lt-LT" dirty="0">
              <a:solidFill>
                <a:schemeClr val="tx1"/>
              </a:solidFill>
              <a:latin typeface="Times New Roman" pitchFamily="18" charset="0"/>
              <a:cs typeface="Times New Roman" pitchFamily="18" charset="0"/>
            </a:endParaRPr>
          </a:p>
          <a:p>
            <a:pPr marL="0" indent="0" algn="just">
              <a:buNone/>
            </a:pPr>
            <a:endParaRPr lang="lt-LT" altLang="lt-LT" dirty="0">
              <a:solidFill>
                <a:schemeClr val="tx1"/>
              </a:solidFill>
              <a:latin typeface="Times New Roman" pitchFamily="18" charset="0"/>
              <a:cs typeface="Times New Roman" pitchFamily="18" charset="0"/>
            </a:endParaRPr>
          </a:p>
          <a:p>
            <a:pPr marL="0" indent="0" algn="just">
              <a:buNone/>
            </a:pPr>
            <a:endParaRPr lang="lt-LT" altLang="lt-LT" dirty="0">
              <a:solidFill>
                <a:schemeClr val="tx1"/>
              </a:solidFill>
              <a:latin typeface="Times New Roman" pitchFamily="18" charset="0"/>
              <a:cs typeface="Times New Roman" pitchFamily="18" charset="0"/>
            </a:endParaRPr>
          </a:p>
          <a:p>
            <a:pPr marL="0" indent="0" algn="just">
              <a:buNone/>
            </a:pPr>
            <a:r>
              <a:rPr lang="lt-LT" altLang="lt-LT" dirty="0">
                <a:solidFill>
                  <a:schemeClr val="tx1"/>
                </a:solidFill>
                <a:latin typeface="Times New Roman" pitchFamily="18" charset="0"/>
                <a:cs typeface="Times New Roman" pitchFamily="18" charset="0"/>
              </a:rPr>
              <a:t>                                                                                                                                                        </a:t>
            </a:r>
          </a:p>
          <a:p>
            <a:r>
              <a:rPr lang="lt-LT" dirty="0"/>
              <a:t>                                                      </a:t>
            </a:r>
          </a:p>
        </p:txBody>
      </p:sp>
      <p:pic>
        <p:nvPicPr>
          <p:cNvPr id="5"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9884" y="0"/>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Etaplius - Tėvelių dėmesiui: pasirūpinkite vaiko sveikatos pažyma!">
            <a:extLst>
              <a:ext uri="{FF2B5EF4-FFF2-40B4-BE49-F238E27FC236}">
                <a16:creationId xmlns:a16="http://schemas.microsoft.com/office/drawing/2014/main" id="{C95C8CCA-1579-4A10-97B2-83EFEE19DD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8979" y="3056021"/>
            <a:ext cx="4283242" cy="2735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10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Reikšmių paaiškinimas</a:t>
            </a:r>
            <a:endParaRPr lang="lt-LT" dirty="0"/>
          </a:p>
        </p:txBody>
      </p:sp>
      <p:sp>
        <p:nvSpPr>
          <p:cNvPr id="3" name="Turinio vietos rezervavimo ženklas 2"/>
          <p:cNvSpPr>
            <a:spLocks noGrp="1"/>
          </p:cNvSpPr>
          <p:nvPr>
            <p:ph idx="1"/>
          </p:nvPr>
        </p:nvSpPr>
        <p:spPr>
          <a:xfrm>
            <a:off x="677334" y="1512917"/>
            <a:ext cx="8596668" cy="4528446"/>
          </a:xfrm>
        </p:spPr>
        <p:txBody>
          <a:bodyPr>
            <a:normAutofit fontScale="92500" lnSpcReduction="10000"/>
          </a:bodyPr>
          <a:lstStyle/>
          <a:p>
            <a:r>
              <a:rPr lang="lt-LT" b="1" dirty="0">
                <a:solidFill>
                  <a:schemeClr val="tx1"/>
                </a:solidFill>
                <a:latin typeface="Times New Roman" panose="02020603050405020304" pitchFamily="18" charset="0"/>
                <a:cs typeface="Times New Roman" panose="02020603050405020304" pitchFamily="18" charset="0"/>
              </a:rPr>
              <a:t>N </a:t>
            </a:r>
            <a:r>
              <a:rPr lang="lt-LT" dirty="0">
                <a:solidFill>
                  <a:schemeClr val="tx1"/>
                </a:solidFill>
                <a:latin typeface="Times New Roman" panose="02020603050405020304" pitchFamily="18" charset="0"/>
                <a:cs typeface="Times New Roman" panose="02020603050405020304" pitchFamily="18" charset="0"/>
              </a:rPr>
              <a:t>- absoliutus asmenų skaičius.</a:t>
            </a:r>
          </a:p>
          <a:p>
            <a:r>
              <a:rPr lang="lt-LT" b="1" dirty="0">
                <a:solidFill>
                  <a:schemeClr val="tx1"/>
                </a:solidFill>
                <a:latin typeface="Times New Roman" panose="02020603050405020304" pitchFamily="18" charset="0"/>
                <a:cs typeface="Times New Roman" panose="02020603050405020304" pitchFamily="18" charset="0"/>
              </a:rPr>
              <a:t>Rodiklio reikšmė </a:t>
            </a:r>
            <a:r>
              <a:rPr lang="lt-LT" dirty="0">
                <a:solidFill>
                  <a:schemeClr val="tx1"/>
                </a:solidFill>
                <a:latin typeface="Times New Roman" panose="02020603050405020304" pitchFamily="18" charset="0"/>
                <a:cs typeface="Times New Roman" panose="02020603050405020304" pitchFamily="18" charset="0"/>
              </a:rPr>
              <a:t>- skaitinė rodiklio reikšmė ugdymo įstaigoje.</a:t>
            </a:r>
          </a:p>
          <a:p>
            <a:r>
              <a:rPr lang="lt-LT" b="1" dirty="0">
                <a:solidFill>
                  <a:schemeClr val="tx1"/>
                </a:solidFill>
                <a:latin typeface="Times New Roman" panose="02020603050405020304" pitchFamily="18" charset="0"/>
                <a:cs typeface="Times New Roman" panose="02020603050405020304" pitchFamily="18" charset="0"/>
              </a:rPr>
              <a:t>Rodiklio reikšmė savivaldybėje </a:t>
            </a:r>
            <a:r>
              <a:rPr lang="lt-LT" dirty="0">
                <a:solidFill>
                  <a:schemeClr val="tx1"/>
                </a:solidFill>
                <a:latin typeface="Times New Roman" panose="02020603050405020304" pitchFamily="18" charset="0"/>
                <a:cs typeface="Times New Roman" panose="02020603050405020304" pitchFamily="18" charset="0"/>
              </a:rPr>
              <a:t>- skaitinė rodiklio reikšmė savivaldybėje.</a:t>
            </a:r>
            <a:endParaRPr lang="en-US" dirty="0">
              <a:solidFill>
                <a:schemeClr val="tx1"/>
              </a:solidFill>
              <a:latin typeface="Times New Roman" panose="02020603050405020304" pitchFamily="18" charset="0"/>
              <a:cs typeface="Times New Roman" panose="02020603050405020304" pitchFamily="18" charset="0"/>
            </a:endParaRPr>
          </a:p>
          <a:p>
            <a:pPr marL="0" indent="0">
              <a:buNone/>
            </a:pPr>
            <a:endParaRPr lang="lt-LT" dirty="0">
              <a:solidFill>
                <a:schemeClr val="tx1"/>
              </a:solidFill>
              <a:latin typeface="Times New Roman" panose="02020603050405020304" pitchFamily="18" charset="0"/>
              <a:cs typeface="Times New Roman" panose="02020603050405020304" pitchFamily="18" charset="0"/>
            </a:endParaRPr>
          </a:p>
          <a:p>
            <a:r>
              <a:rPr lang="lt-LT" b="1" dirty="0">
                <a:solidFill>
                  <a:schemeClr val="tx1"/>
                </a:solidFill>
                <a:latin typeface="Times New Roman" panose="02020603050405020304" pitchFamily="18" charset="0"/>
                <a:cs typeface="Times New Roman" panose="02020603050405020304" pitchFamily="18" charset="0"/>
              </a:rPr>
              <a:t>Pokytis </a:t>
            </a:r>
            <a:r>
              <a:rPr lang="lt-LT" dirty="0">
                <a:solidFill>
                  <a:schemeClr val="tx1"/>
                </a:solidFill>
                <a:latin typeface="Times New Roman" panose="02020603050405020304" pitchFamily="18" charset="0"/>
                <a:cs typeface="Times New Roman" panose="02020603050405020304" pitchFamily="18" charset="0"/>
              </a:rPr>
              <a:t>- pateikiama skaitinė ugdymo įstaigos rodiklio pokyčio reikšmė, kuri vaizduojama </a:t>
            </a:r>
            <a:endParaRPr lang="en-US" dirty="0">
              <a:solidFill>
                <a:schemeClr val="tx1"/>
              </a:solidFill>
              <a:latin typeface="Times New Roman" panose="02020603050405020304" pitchFamily="18" charset="0"/>
              <a:cs typeface="Times New Roman" panose="02020603050405020304" pitchFamily="18" charset="0"/>
            </a:endParaRPr>
          </a:p>
          <a:p>
            <a:pPr marL="0" indent="0">
              <a:buNone/>
            </a:pPr>
            <a:endParaRPr lang="en-US" dirty="0">
              <a:solidFill>
                <a:schemeClr val="tx1"/>
              </a:solidFill>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su "+" ženklu, jei reikšmė padidėjo, palyginus su praėjusiais metais </a:t>
            </a:r>
            <a:endParaRPr lang="en-US" dirty="0">
              <a:solidFill>
                <a:schemeClr val="tx1"/>
              </a:solidFill>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ir "-", jei sumažėjo.</a:t>
            </a:r>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Rodiklio pokytis bus pateikiamas </a:t>
            </a:r>
            <a:r>
              <a:rPr lang="lt-LT" dirty="0">
                <a:solidFill>
                  <a:schemeClr val="tx1"/>
                </a:solidFill>
                <a:highlight>
                  <a:srgbClr val="FF00FF"/>
                </a:highlight>
                <a:latin typeface="Times New Roman" panose="02020603050405020304" pitchFamily="18" charset="0"/>
                <a:cs typeface="Times New Roman" panose="02020603050405020304" pitchFamily="18" charset="0"/>
              </a:rPr>
              <a:t>rausva </a:t>
            </a:r>
            <a:r>
              <a:rPr lang="lt-LT" dirty="0">
                <a:solidFill>
                  <a:schemeClr val="tx1"/>
                </a:solidFill>
                <a:latin typeface="Times New Roman" panose="02020603050405020304" pitchFamily="18" charset="0"/>
                <a:cs typeface="Times New Roman" panose="02020603050405020304" pitchFamily="18" charset="0"/>
              </a:rPr>
              <a:t>spalva, jei tai reiškia statistiškai reikšmingą rodiklio pokytį, palyginti su praėjusių metų reikšme </a:t>
            </a:r>
            <a:endParaRPr lang="en-US" dirty="0">
              <a:solidFill>
                <a:schemeClr val="tx1"/>
              </a:solidFill>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ir balta, jei pokytis nebuvo statistiškai reikšmingas, palyginus su praeitų metų rodiklio reikšme.</a:t>
            </a:r>
          </a:p>
          <a:p>
            <a:endParaRPr lang="lt-LT" dirty="0"/>
          </a:p>
        </p:txBody>
      </p:sp>
      <p:sp>
        <p:nvSpPr>
          <p:cNvPr id="4" name="TextBox 3">
            <a:extLst>
              <a:ext uri="{FF2B5EF4-FFF2-40B4-BE49-F238E27FC236}">
                <a16:creationId xmlns:a16="http://schemas.microsoft.com/office/drawing/2014/main" id="{FA41A2B1-DD07-4487-8391-831C3D196C83}"/>
              </a:ext>
            </a:extLst>
          </p:cNvPr>
          <p:cNvSpPr txBox="1"/>
          <p:nvPr/>
        </p:nvSpPr>
        <p:spPr>
          <a:xfrm>
            <a:off x="748145" y="6327043"/>
            <a:ext cx="6840760" cy="276999"/>
          </a:xfrm>
          <a:prstGeom prst="rect">
            <a:avLst/>
          </a:prstGeom>
          <a:noFill/>
        </p:spPr>
        <p:txBody>
          <a:bodyPr wrap="square">
            <a:spAutoFit/>
          </a:bodyPr>
          <a:lstStyle/>
          <a:p>
            <a:r>
              <a:rPr lang="lt-LT" altLang="lt-LT" sz="1200" i="1" dirty="0">
                <a:latin typeface="Times New Roman" pitchFamily="18" charset="0"/>
                <a:cs typeface="Times New Roman" pitchFamily="18" charset="0"/>
              </a:rPr>
              <a:t>Šaltinis V</a:t>
            </a:r>
            <a:r>
              <a:rPr lang="en-US" altLang="lt-LT" sz="1200" i="1" dirty="0" err="1">
                <a:latin typeface="Times New Roman" pitchFamily="18" charset="0"/>
                <a:cs typeface="Times New Roman" pitchFamily="18" charset="0"/>
              </a:rPr>
              <a:t>aik</a:t>
            </a:r>
            <a:r>
              <a:rPr lang="lt-LT" altLang="lt-LT" sz="1200" i="1" dirty="0">
                <a:latin typeface="Times New Roman" pitchFamily="18" charset="0"/>
                <a:cs typeface="Times New Roman" pitchFamily="18" charset="0"/>
              </a:rPr>
              <a:t>ų  sveikatos stebėsenos informacinė sistema (VSSIS)</a:t>
            </a:r>
          </a:p>
        </p:txBody>
      </p:sp>
      <p:pic>
        <p:nvPicPr>
          <p:cNvPr id="5"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402" y="76200"/>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7237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60461" y="2662843"/>
            <a:ext cx="8596668" cy="1644461"/>
          </a:xfrm>
        </p:spPr>
        <p:txBody>
          <a:bodyPr>
            <a:normAutofit fontScale="90000"/>
          </a:bodyPr>
          <a:lstStyle/>
          <a:p>
            <a:pPr algn="ctr"/>
            <a:r>
              <a:rPr lang="lt-LT" dirty="0">
                <a:latin typeface="Times New Roman" panose="02020603050405020304" pitchFamily="18" charset="0"/>
                <a:cs typeface="Times New Roman" panose="02020603050405020304" pitchFamily="18" charset="0"/>
              </a:rPr>
              <a:t>Klaipėdos  Lopšelio-darželio ,,</a:t>
            </a:r>
            <a:r>
              <a:rPr lang="lt-LT" dirty="0" err="1">
                <a:latin typeface="Times New Roman" panose="02020603050405020304" pitchFamily="18" charset="0"/>
                <a:cs typeface="Times New Roman" panose="02020603050405020304" pitchFamily="18" charset="0"/>
              </a:rPr>
              <a:t>Želmenėlis</a:t>
            </a:r>
            <a:r>
              <a:rPr lang="lt-LT" dirty="0">
                <a:latin typeface="Times New Roman" panose="02020603050405020304" pitchFamily="18" charset="0"/>
                <a:cs typeface="Times New Roman" panose="02020603050405020304" pitchFamily="18" charset="0"/>
              </a:rPr>
              <a:t>“ mokinių profilaktinių duomenų analizė </a:t>
            </a:r>
            <a:br>
              <a:rPr lang="lt-LT" dirty="0">
                <a:latin typeface="Times New Roman" panose="02020603050405020304" pitchFamily="18" charset="0"/>
                <a:cs typeface="Times New Roman" panose="02020603050405020304" pitchFamily="18" charset="0"/>
              </a:rPr>
            </a:br>
            <a:r>
              <a:rPr lang="lt-LT" dirty="0">
                <a:latin typeface="Times New Roman" panose="02020603050405020304" pitchFamily="18" charset="0"/>
                <a:cs typeface="Times New Roman" panose="02020603050405020304" pitchFamily="18" charset="0"/>
              </a:rPr>
              <a:t>2020-2021m.</a:t>
            </a:r>
          </a:p>
        </p:txBody>
      </p:sp>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461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b="1" dirty="0">
                <a:latin typeface="Times New Roman" panose="02020603050405020304" pitchFamily="18" charset="0"/>
                <a:cs typeface="Times New Roman" panose="02020603050405020304" pitchFamily="18" charset="0"/>
              </a:rPr>
              <a:t>Klaipėdos lopšelio-darželio ,,</a:t>
            </a:r>
            <a:r>
              <a:rPr lang="lt-LT" b="1" dirty="0" err="1">
                <a:latin typeface="Times New Roman" panose="02020603050405020304" pitchFamily="18" charset="0"/>
                <a:cs typeface="Times New Roman" panose="02020603050405020304" pitchFamily="18" charset="0"/>
              </a:rPr>
              <a:t>Želmenėlis</a:t>
            </a:r>
            <a:r>
              <a:rPr lang="lt-LT" b="1" dirty="0">
                <a:latin typeface="Times New Roman" panose="02020603050405020304" pitchFamily="18" charset="0"/>
                <a:cs typeface="Times New Roman" panose="02020603050405020304" pitchFamily="18" charset="0"/>
              </a:rPr>
              <a:t>“ sveikatos rodiklių suvestinė (1</a:t>
            </a:r>
            <a:r>
              <a:rPr lang="en-US" b="1" dirty="0">
                <a:latin typeface="Times New Roman" panose="02020603050405020304" pitchFamily="18" charset="0"/>
                <a:cs typeface="Times New Roman" panose="02020603050405020304" pitchFamily="18" charset="0"/>
              </a:rPr>
              <a:t>)</a:t>
            </a:r>
            <a:endParaRPr lang="lt-LT"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285732678"/>
              </p:ext>
            </p:extLst>
          </p:nvPr>
        </p:nvGraphicFramePr>
        <p:xfrm>
          <a:off x="677863" y="2160588"/>
          <a:ext cx="8777222" cy="3346764"/>
        </p:xfrm>
        <a:graphic>
          <a:graphicData uri="http://schemas.openxmlformats.org/drawingml/2006/table">
            <a:tbl>
              <a:tblPr firstRow="1" bandRow="1">
                <a:tableStyleId>{5C22544A-7EE6-4342-B048-85BDC9FD1C3A}</a:tableStyleId>
              </a:tblPr>
              <a:tblGrid>
                <a:gridCol w="586180">
                  <a:extLst>
                    <a:ext uri="{9D8B030D-6E8A-4147-A177-3AD203B41FA5}">
                      <a16:colId xmlns:a16="http://schemas.microsoft.com/office/drawing/2014/main" val="3471909079"/>
                    </a:ext>
                  </a:extLst>
                </a:gridCol>
                <a:gridCol w="3042344">
                  <a:extLst>
                    <a:ext uri="{9D8B030D-6E8A-4147-A177-3AD203B41FA5}">
                      <a16:colId xmlns:a16="http://schemas.microsoft.com/office/drawing/2014/main" val="1349130215"/>
                    </a:ext>
                  </a:extLst>
                </a:gridCol>
                <a:gridCol w="542339">
                  <a:extLst>
                    <a:ext uri="{9D8B030D-6E8A-4147-A177-3AD203B41FA5}">
                      <a16:colId xmlns:a16="http://schemas.microsoft.com/office/drawing/2014/main" val="1927337150"/>
                    </a:ext>
                  </a:extLst>
                </a:gridCol>
                <a:gridCol w="1554003">
                  <a:extLst>
                    <a:ext uri="{9D8B030D-6E8A-4147-A177-3AD203B41FA5}">
                      <a16:colId xmlns:a16="http://schemas.microsoft.com/office/drawing/2014/main" val="3680598727"/>
                    </a:ext>
                  </a:extLst>
                </a:gridCol>
                <a:gridCol w="1627125">
                  <a:extLst>
                    <a:ext uri="{9D8B030D-6E8A-4147-A177-3AD203B41FA5}">
                      <a16:colId xmlns:a16="http://schemas.microsoft.com/office/drawing/2014/main" val="2543862571"/>
                    </a:ext>
                  </a:extLst>
                </a:gridCol>
                <a:gridCol w="1425231">
                  <a:extLst>
                    <a:ext uri="{9D8B030D-6E8A-4147-A177-3AD203B41FA5}">
                      <a16:colId xmlns:a16="http://schemas.microsoft.com/office/drawing/2014/main" val="3697969807"/>
                    </a:ext>
                  </a:extLst>
                </a:gridCol>
              </a:tblGrid>
              <a:tr h="690677">
                <a:tc>
                  <a:txBody>
                    <a:bodyPr/>
                    <a:lstStyle/>
                    <a:p>
                      <a:pPr algn="ctr"/>
                      <a:r>
                        <a:rPr lang="lt-LT" b="0" dirty="0"/>
                        <a:t>Eil. Nr.</a:t>
                      </a:r>
                    </a:p>
                  </a:txBody>
                  <a:tcPr/>
                </a:tc>
                <a:tc>
                  <a:txBody>
                    <a:bodyPr/>
                    <a:lstStyle/>
                    <a:p>
                      <a:pPr algn="ctr"/>
                      <a:r>
                        <a:rPr lang="lt-LT" b="0" dirty="0"/>
                        <a:t>Rodiklis</a:t>
                      </a:r>
                    </a:p>
                  </a:txBody>
                  <a:tcPr/>
                </a:tc>
                <a:tc>
                  <a:txBody>
                    <a:bodyPr/>
                    <a:lstStyle/>
                    <a:p>
                      <a:pPr algn="ctr"/>
                      <a:r>
                        <a:rPr lang="lt-LT" b="0" dirty="0"/>
                        <a:t>N</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a:t>
                      </a:r>
                      <a:r>
                        <a:rPr lang="en-US" sz="1800" b="0" u="none" strike="noStrike" dirty="0">
                          <a:effectLst/>
                          <a:latin typeface="Times New Roman" panose="02020603050405020304" pitchFamily="18" charset="0"/>
                          <a:cs typeface="Times New Roman" panose="02020603050405020304" pitchFamily="18" charset="0"/>
                        </a:rPr>
                        <a:t> </a:t>
                      </a:r>
                      <a:r>
                        <a:rPr lang="en-US" sz="1800" b="0" u="none" strike="noStrike" dirty="0" err="1">
                          <a:effectLst/>
                          <a:latin typeface="Times New Roman" panose="02020603050405020304" pitchFamily="18" charset="0"/>
                          <a:cs typeface="Times New Roman" panose="02020603050405020304" pitchFamily="18" charset="0"/>
                        </a:rPr>
                        <a:t>ugd</a:t>
                      </a:r>
                      <a:r>
                        <a:rPr lang="en-US" sz="1800" b="0" u="none" strike="noStrike" dirty="0">
                          <a:effectLst/>
                          <a:latin typeface="Times New Roman" panose="02020603050405020304" pitchFamily="18" charset="0"/>
                          <a:cs typeface="Times New Roman" panose="02020603050405020304" pitchFamily="18" charset="0"/>
                        </a:rPr>
                        <a:t>.</a:t>
                      </a:r>
                      <a:r>
                        <a:rPr lang="lt-LT" sz="1800" b="0" u="none" strike="noStrike" dirty="0">
                          <a:effectLst/>
                          <a:latin typeface="Times New Roman" panose="02020603050405020304" pitchFamily="18" charset="0"/>
                          <a:cs typeface="Times New Roman" panose="02020603050405020304" pitchFamily="18" charset="0"/>
                        </a:rPr>
                        <a:t> </a:t>
                      </a:r>
                      <a:r>
                        <a:rPr lang="lt-LT" sz="1800" b="0" u="none" strike="noStrike" dirty="0" err="1">
                          <a:effectLst/>
                          <a:latin typeface="Times New Roman" panose="02020603050405020304" pitchFamily="18" charset="0"/>
                          <a:cs typeface="Times New Roman" panose="02020603050405020304" pitchFamily="18" charset="0"/>
                        </a:rPr>
                        <a:t>įst</a:t>
                      </a:r>
                      <a:r>
                        <a:rPr lang="lt-LT" sz="1800" b="0" u="none" strike="noStrike" dirty="0">
                          <a:effectLst/>
                          <a:latin typeface="Times New Roman" panose="02020603050405020304" pitchFamily="18" charset="0"/>
                          <a:cs typeface="Times New Roman" panose="02020603050405020304" pitchFamily="18" charset="0"/>
                        </a:rPr>
                        <a:t>.</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p>
                      <a:pPr algn="ctr"/>
                      <a:endParaRPr lang="lt-LT" b="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  savivaldybėje</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p>
                      <a:pPr algn="ctr"/>
                      <a:endParaRPr lang="lt-LT" b="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Pokytis nuo praeitų metų</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p>
                      <a:pPr algn="ctr"/>
                      <a:endParaRPr lang="lt-LT" b="0" dirty="0"/>
                    </a:p>
                  </a:txBody>
                  <a:tcPr/>
                </a:tc>
                <a:extLst>
                  <a:ext uri="{0D108BD9-81ED-4DB2-BD59-A6C34878D82A}">
                    <a16:rowId xmlns:a16="http://schemas.microsoft.com/office/drawing/2014/main" val="2315033164"/>
                  </a:ext>
                </a:extLst>
              </a:tr>
              <a:tr h="370840">
                <a:tc>
                  <a:txBody>
                    <a:bodyPr/>
                    <a:lstStyle/>
                    <a:p>
                      <a:r>
                        <a:rPr lang="lt-LT" dirty="0"/>
                        <a:t>1.</a:t>
                      </a:r>
                    </a:p>
                  </a:txBody>
                  <a:tcPr/>
                </a:tc>
                <a:tc>
                  <a:txBody>
                    <a:body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lankančių ugdymo įstaiga, skaičius</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tc>
                <a:tc>
                  <a:txBody>
                    <a:bodyPr/>
                    <a:lstStyle/>
                    <a:p>
                      <a:pPr algn="ctr"/>
                      <a:r>
                        <a:rPr lang="lt-LT" sz="1600" dirty="0">
                          <a:latin typeface="Times New Roman" panose="02020603050405020304" pitchFamily="18" charset="0"/>
                          <a:cs typeface="Times New Roman" panose="02020603050405020304" pitchFamily="18" charset="0"/>
                        </a:rPr>
                        <a:t>187</a:t>
                      </a:r>
                    </a:p>
                  </a:txBody>
                  <a:tcPr/>
                </a:tc>
                <a:tc>
                  <a:txBody>
                    <a:bodyPr/>
                    <a:lstStyle/>
                    <a:p>
                      <a:pPr algn="ctr"/>
                      <a:r>
                        <a:rPr lang="lt-LT" sz="1600" dirty="0">
                          <a:latin typeface="Times New Roman" panose="02020603050405020304" pitchFamily="18" charset="0"/>
                          <a:cs typeface="Times New Roman" panose="02020603050405020304" pitchFamily="18" charset="0"/>
                        </a:rPr>
                        <a:t>-</a:t>
                      </a:r>
                    </a:p>
                  </a:txBody>
                  <a:tcPr/>
                </a:tc>
                <a:tc>
                  <a:txBody>
                    <a:bodyPr/>
                    <a:lstStyle/>
                    <a:p>
                      <a:pPr algn="ctr"/>
                      <a:r>
                        <a:rPr lang="lt-LT" sz="1600" b="0" i="0" kern="1200" dirty="0">
                          <a:solidFill>
                            <a:schemeClr val="dk1"/>
                          </a:solidFill>
                          <a:effectLst/>
                          <a:latin typeface="Times New Roman" panose="02020603050405020304" pitchFamily="18" charset="0"/>
                          <a:ea typeface="+mn-ea"/>
                          <a:cs typeface="Times New Roman" panose="02020603050405020304" pitchFamily="18" charset="0"/>
                        </a:rPr>
                        <a:t>21758</a:t>
                      </a:r>
                      <a:endParaRPr lang="lt-LT" sz="1600" dirty="0">
                        <a:latin typeface="Times New Roman" panose="02020603050405020304" pitchFamily="18" charset="0"/>
                        <a:cs typeface="Times New Roman" panose="02020603050405020304" pitchFamily="18" charset="0"/>
                      </a:endParaRPr>
                    </a:p>
                  </a:txBody>
                  <a:tcPr/>
                </a:tc>
                <a:tc>
                  <a:txBody>
                    <a:bodyPr/>
                    <a:lstStyle/>
                    <a:p>
                      <a:pPr algn="ctr"/>
                      <a:r>
                        <a:rPr lang="lt-LT" sz="1600" b="0" i="0" kern="1200" dirty="0">
                          <a:solidFill>
                            <a:schemeClr val="dk1"/>
                          </a:solidFill>
                          <a:effectLst/>
                          <a:latin typeface="Times New Roman" panose="02020603050405020304" pitchFamily="18" charset="0"/>
                          <a:ea typeface="+mn-ea"/>
                          <a:cs typeface="Times New Roman" panose="02020603050405020304" pitchFamily="18" charset="0"/>
                        </a:rPr>
                        <a:t>-0,92</a:t>
                      </a:r>
                      <a:endParaRPr lang="lt-LT"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08728449"/>
                  </a:ext>
                </a:extLst>
              </a:tr>
              <a:tr h="370840">
                <a:tc>
                  <a:txBody>
                    <a:bodyPr/>
                    <a:lstStyle/>
                    <a:p>
                      <a:r>
                        <a:rPr lang="lt-LT" dirty="0"/>
                        <a:t>2.</a:t>
                      </a:r>
                    </a:p>
                  </a:txBody>
                  <a:tcPr/>
                </a:tc>
                <a:tc>
                  <a:txBody>
                    <a:body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pristačiusių formą Nr. E027-1, dalis (%)</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tc>
                <a:tc>
                  <a:txBody>
                    <a:bodyPr/>
                    <a:lstStyle/>
                    <a:p>
                      <a:pPr algn="ctr" rtl="0" fontAlgn="ctr"/>
                      <a:r>
                        <a:rPr lang="lt-LT" sz="1600" b="0" i="0" u="none" strike="noStrike" dirty="0">
                          <a:solidFill>
                            <a:srgbClr val="000000"/>
                          </a:solidFill>
                          <a:effectLst/>
                          <a:latin typeface="Times New Roman" panose="02020603050405020304" pitchFamily="18" charset="0"/>
                          <a:cs typeface="Times New Roman" panose="02020603050405020304" pitchFamily="18" charset="0"/>
                        </a:rPr>
                        <a:t>167</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cs typeface="Times New Roman" panose="02020603050405020304" pitchFamily="18" charset="0"/>
                        </a:rPr>
                        <a:t>79,54</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cs typeface="Times New Roman" panose="02020603050405020304" pitchFamily="18" charset="0"/>
                        </a:rPr>
                        <a:t>0,70</a:t>
                      </a:r>
                    </a:p>
                  </a:txBody>
                  <a:tcPr marL="25400" marR="25400" marT="25400" marB="25400" anchor="ctr"/>
                </a:tc>
                <a:tc>
                  <a:txBody>
                    <a:bodyPr/>
                    <a:lstStyle/>
                    <a:p>
                      <a:pPr algn="ctr" rtl="0" fontAlgn="ctr"/>
                      <a:r>
                        <a:rPr lang="lt-LT" sz="1600" b="0" i="0" u="none" strike="noStrike" dirty="0">
                          <a:solidFill>
                            <a:srgbClr val="CC3399"/>
                          </a:solidFill>
                          <a:effectLst/>
                          <a:latin typeface="Times New Roman" panose="02020603050405020304" pitchFamily="18" charset="0"/>
                          <a:cs typeface="Times New Roman" panose="02020603050405020304" pitchFamily="18" charset="0"/>
                        </a:rPr>
                        <a:t>+25, 76</a:t>
                      </a:r>
                    </a:p>
                  </a:txBody>
                  <a:tcPr marL="25400" marR="25400" marT="25400" marB="25400" anchor="ctr"/>
                </a:tc>
                <a:extLst>
                  <a:ext uri="{0D108BD9-81ED-4DB2-BD59-A6C34878D82A}">
                    <a16:rowId xmlns:a16="http://schemas.microsoft.com/office/drawing/2014/main" val="2275696190"/>
                  </a:ext>
                </a:extLst>
              </a:tr>
              <a:tr h="370840">
                <a:tc>
                  <a:txBody>
                    <a:bodyPr/>
                    <a:lstStyle/>
                    <a:p>
                      <a:r>
                        <a:rPr lang="lt-LT" dirty="0"/>
                        <a:t>3.</a:t>
                      </a:r>
                    </a:p>
                  </a:txBody>
                  <a:tcPr/>
                </a:tc>
                <a:tc>
                  <a:txBody>
                    <a:body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kurių formos  Nr. E027-1 formos I dalis "Fizinės būklės įvertinimas" užpildyta, dalis (%)</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tc>
                <a:tc>
                  <a:txBody>
                    <a:bodyPr/>
                    <a:lstStyle/>
                    <a:p>
                      <a:pPr algn="ctr" rtl="0" fontAlgn="ctr"/>
                      <a:r>
                        <a:rPr lang="lt-LT" sz="1600" b="0" i="0" u="none" strike="noStrike" dirty="0">
                          <a:solidFill>
                            <a:srgbClr val="000000"/>
                          </a:solidFill>
                          <a:effectLst/>
                          <a:latin typeface="Times New Roman" panose="02020603050405020304" pitchFamily="18" charset="0"/>
                        </a:rPr>
                        <a:t>182</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95,74</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0,86</a:t>
                      </a:r>
                    </a:p>
                  </a:txBody>
                  <a:tcPr marL="25400" marR="25400" marT="25400" marB="25400" anchor="ctr"/>
                </a:tc>
                <a:tc>
                  <a:txBody>
                    <a:bodyPr/>
                    <a:lstStyle/>
                    <a:p>
                      <a:pPr algn="ctr" rtl="0" fontAlgn="ctr"/>
                      <a:r>
                        <a:rPr lang="lt-LT" sz="1600" b="0" i="0" u="none" strike="noStrike" dirty="0">
                          <a:solidFill>
                            <a:srgbClr val="CC3399"/>
                          </a:solidFill>
                          <a:effectLst/>
                          <a:latin typeface="Times New Roman" panose="02020603050405020304" pitchFamily="18" charset="0"/>
                        </a:rPr>
                        <a:t>+14,31</a:t>
                      </a:r>
                    </a:p>
                  </a:txBody>
                  <a:tcPr marL="25400" marR="25400" marT="25400" marB="25400" anchor="ctr"/>
                </a:tc>
                <a:extLst>
                  <a:ext uri="{0D108BD9-81ED-4DB2-BD59-A6C34878D82A}">
                    <a16:rowId xmlns:a16="http://schemas.microsoft.com/office/drawing/2014/main" val="181406877"/>
                  </a:ext>
                </a:extLst>
              </a:tr>
              <a:tr h="370840">
                <a:tc>
                  <a:txBody>
                    <a:bodyPr/>
                    <a:lstStyle/>
                    <a:p>
                      <a:r>
                        <a:rPr lang="lt-LT" dirty="0"/>
                        <a:t>4.</a:t>
                      </a:r>
                    </a:p>
                  </a:txBody>
                  <a:tcPr/>
                </a:tc>
                <a:tc>
                  <a:txBody>
                    <a:bodyPr/>
                    <a:lstStyle/>
                    <a:p>
                      <a:pPr algn="l" rtl="0" fontAlgn="ctr"/>
                      <a:r>
                        <a:rPr lang="lt-LT" sz="1400" u="none" strike="noStrike" dirty="0">
                          <a:effectLst/>
                          <a:latin typeface="Times New Roman" panose="02020603050405020304" pitchFamily="18" charset="0"/>
                          <a:cs typeface="Times New Roman" panose="02020603050405020304" pitchFamily="18" charset="0"/>
                        </a:rPr>
                        <a:t>Mokinių, kurių formos  Nr. E027-1 formos II dalis "Dantų ir žandikaulių būklės įvertinimas" užpildyta, dalis (%)</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111" marR="6111" marT="6111" marB="0" anchor="ctr"/>
                </a:tc>
                <a:tc>
                  <a:txBody>
                    <a:bodyPr/>
                    <a:lstStyle/>
                    <a:p>
                      <a:pPr algn="ctr" rtl="0" fontAlgn="ctr"/>
                      <a:r>
                        <a:rPr lang="lt-LT" sz="1600" b="0" i="0" u="none" strike="noStrike" dirty="0">
                          <a:solidFill>
                            <a:srgbClr val="000000"/>
                          </a:solidFill>
                          <a:effectLst/>
                          <a:latin typeface="Times New Roman" panose="02020603050405020304" pitchFamily="18" charset="0"/>
                        </a:rPr>
                        <a:t>179</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80,12</a:t>
                      </a:r>
                    </a:p>
                  </a:txBody>
                  <a:tcPr marL="25400" marR="25400" marT="25400" marB="25400" anchor="ctr"/>
                </a:tc>
                <a:tc>
                  <a:txBody>
                    <a:bodyPr/>
                    <a:lstStyle/>
                    <a:p>
                      <a:pPr algn="ctr" rtl="0" fontAlgn="ctr"/>
                      <a:r>
                        <a:rPr lang="lt-LT" sz="1600" b="0" i="0" u="none" strike="noStrike" dirty="0">
                          <a:solidFill>
                            <a:srgbClr val="000000"/>
                          </a:solidFill>
                          <a:effectLst/>
                          <a:latin typeface="Times New Roman" panose="02020603050405020304" pitchFamily="18" charset="0"/>
                        </a:rPr>
                        <a:t>0,71</a:t>
                      </a:r>
                    </a:p>
                  </a:txBody>
                  <a:tcPr marL="25400" marR="25400" marT="25400" marB="25400" anchor="ctr"/>
                </a:tc>
                <a:tc>
                  <a:txBody>
                    <a:bodyPr/>
                    <a:lstStyle/>
                    <a:p>
                      <a:pPr algn="ctr" rtl="0" fontAlgn="ctr"/>
                      <a:r>
                        <a:rPr lang="lt-LT" sz="1600" b="0" i="0" u="none" strike="noStrike" dirty="0">
                          <a:solidFill>
                            <a:srgbClr val="CC3399"/>
                          </a:solidFill>
                          <a:effectLst/>
                          <a:latin typeface="Times New Roman" panose="02020603050405020304" pitchFamily="18" charset="0"/>
                        </a:rPr>
                        <a:t>+29,21</a:t>
                      </a:r>
                    </a:p>
                  </a:txBody>
                  <a:tcPr marL="25400" marR="25400" marT="25400" marB="25400" anchor="ctr"/>
                </a:tc>
                <a:extLst>
                  <a:ext uri="{0D108BD9-81ED-4DB2-BD59-A6C34878D82A}">
                    <a16:rowId xmlns:a16="http://schemas.microsoft.com/office/drawing/2014/main" val="1800307470"/>
                  </a:ext>
                </a:extLst>
              </a:tr>
            </a:tbl>
          </a:graphicData>
        </a:graphic>
      </p:graphicFrame>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tačiakampis 4"/>
          <p:cNvSpPr/>
          <p:nvPr/>
        </p:nvSpPr>
        <p:spPr>
          <a:xfrm>
            <a:off x="677334" y="6133051"/>
            <a:ext cx="6096000" cy="276999"/>
          </a:xfrm>
          <a:prstGeom prst="rect">
            <a:avLst/>
          </a:prstGeom>
        </p:spPr>
        <p:txBody>
          <a:bodyPr>
            <a:spAutoFit/>
          </a:bodyPr>
          <a:lstStyle/>
          <a:p>
            <a:r>
              <a:rPr lang="lt-LT" altLang="lt-LT" sz="1200" i="1" dirty="0">
                <a:latin typeface="Times New Roman" pitchFamily="18" charset="0"/>
                <a:cs typeface="Times New Roman" pitchFamily="18" charset="0"/>
              </a:rPr>
              <a:t>Šaltinis</a:t>
            </a:r>
            <a:r>
              <a:rPr lang="en-US" altLang="lt-LT" sz="1200" i="1" dirty="0" err="1">
                <a:latin typeface="Times New Roman" pitchFamily="18" charset="0"/>
                <a:cs typeface="Times New Roman" pitchFamily="18" charset="0"/>
              </a:rPr>
              <a:t>Vaik</a:t>
            </a:r>
            <a:r>
              <a:rPr lang="lt-LT" altLang="lt-LT" sz="1200" i="1" dirty="0">
                <a:latin typeface="Times New Roman" pitchFamily="18" charset="0"/>
                <a:cs typeface="Times New Roman" pitchFamily="18" charset="0"/>
              </a:rPr>
              <a:t>ų sveikatos stebėsenos informacinė sistema (VSSIS)</a:t>
            </a:r>
          </a:p>
        </p:txBody>
      </p:sp>
    </p:spTree>
    <p:extLst>
      <p:ext uri="{BB962C8B-B14F-4D97-AF65-F5344CB8AC3E}">
        <p14:creationId xmlns:p14="http://schemas.microsoft.com/office/powerpoint/2010/main" val="1436087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b="1" dirty="0">
                <a:latin typeface="Times New Roman" panose="02020603050405020304" pitchFamily="18" charset="0"/>
                <a:cs typeface="Times New Roman" panose="02020603050405020304" pitchFamily="18" charset="0"/>
              </a:rPr>
              <a:t>Klaipėdos lopšelio-darželio ,,</a:t>
            </a:r>
            <a:r>
              <a:rPr lang="lt-LT" b="1" dirty="0" err="1">
                <a:latin typeface="Times New Roman" panose="02020603050405020304" pitchFamily="18" charset="0"/>
                <a:cs typeface="Times New Roman" panose="02020603050405020304" pitchFamily="18" charset="0"/>
              </a:rPr>
              <a:t>Želmenėlis</a:t>
            </a:r>
            <a:r>
              <a:rPr lang="lt-LT" b="1" dirty="0">
                <a:latin typeface="Times New Roman" panose="02020603050405020304" pitchFamily="18" charset="0"/>
                <a:cs typeface="Times New Roman" panose="02020603050405020304" pitchFamily="18" charset="0"/>
              </a:rPr>
              <a:t>“ sveikatos rodiklių suvestinė (2</a:t>
            </a:r>
            <a:r>
              <a:rPr lang="en-US" b="1" dirty="0">
                <a:latin typeface="Times New Roman" panose="02020603050405020304" pitchFamily="18" charset="0"/>
                <a:cs typeface="Times New Roman" panose="02020603050405020304" pitchFamily="18" charset="0"/>
              </a:rPr>
              <a:t>)</a:t>
            </a:r>
            <a:endParaRPr lang="lt-LT"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107917562"/>
              </p:ext>
            </p:extLst>
          </p:nvPr>
        </p:nvGraphicFramePr>
        <p:xfrm>
          <a:off x="594207" y="1813232"/>
          <a:ext cx="7995615" cy="3953785"/>
        </p:xfrm>
        <a:graphic>
          <a:graphicData uri="http://schemas.openxmlformats.org/drawingml/2006/table">
            <a:tbl>
              <a:tblPr firstRow="1" bandRow="1">
                <a:tableStyleId>{5C22544A-7EE6-4342-B048-85BDC9FD1C3A}</a:tableStyleId>
              </a:tblPr>
              <a:tblGrid>
                <a:gridCol w="702120">
                  <a:extLst>
                    <a:ext uri="{9D8B030D-6E8A-4147-A177-3AD203B41FA5}">
                      <a16:colId xmlns:a16="http://schemas.microsoft.com/office/drawing/2014/main" val="650084587"/>
                    </a:ext>
                  </a:extLst>
                </a:gridCol>
                <a:gridCol w="1793403">
                  <a:extLst>
                    <a:ext uri="{9D8B030D-6E8A-4147-A177-3AD203B41FA5}">
                      <a16:colId xmlns:a16="http://schemas.microsoft.com/office/drawing/2014/main" val="1565244517"/>
                    </a:ext>
                  </a:extLst>
                </a:gridCol>
                <a:gridCol w="747287">
                  <a:extLst>
                    <a:ext uri="{9D8B030D-6E8A-4147-A177-3AD203B41FA5}">
                      <a16:colId xmlns:a16="http://schemas.microsoft.com/office/drawing/2014/main" val="2561239025"/>
                    </a:ext>
                  </a:extLst>
                </a:gridCol>
                <a:gridCol w="1387436">
                  <a:extLst>
                    <a:ext uri="{9D8B030D-6E8A-4147-A177-3AD203B41FA5}">
                      <a16:colId xmlns:a16="http://schemas.microsoft.com/office/drawing/2014/main" val="1433523071"/>
                    </a:ext>
                  </a:extLst>
                </a:gridCol>
                <a:gridCol w="1659118">
                  <a:extLst>
                    <a:ext uri="{9D8B030D-6E8A-4147-A177-3AD203B41FA5}">
                      <a16:colId xmlns:a16="http://schemas.microsoft.com/office/drawing/2014/main" val="4125157802"/>
                    </a:ext>
                  </a:extLst>
                </a:gridCol>
                <a:gridCol w="1706251">
                  <a:extLst>
                    <a:ext uri="{9D8B030D-6E8A-4147-A177-3AD203B41FA5}">
                      <a16:colId xmlns:a16="http://schemas.microsoft.com/office/drawing/2014/main" val="1401605814"/>
                    </a:ext>
                  </a:extLst>
                </a:gridCol>
              </a:tblGrid>
              <a:tr h="844491">
                <a:tc>
                  <a:txBody>
                    <a:bodyPr/>
                    <a:lstStyle/>
                    <a:p>
                      <a:pPr algn="ctr"/>
                      <a:r>
                        <a:rPr lang="lt-LT" b="0" dirty="0"/>
                        <a:t>Eil. Nr.</a:t>
                      </a:r>
                    </a:p>
                  </a:txBody>
                  <a:tcPr/>
                </a:tc>
                <a:tc>
                  <a:txBody>
                    <a:bodyPr/>
                    <a:lstStyle/>
                    <a:p>
                      <a:pPr algn="ctr"/>
                      <a:r>
                        <a:rPr lang="lt-LT" b="0" dirty="0"/>
                        <a:t>Rodiklis</a:t>
                      </a:r>
                    </a:p>
                  </a:txBody>
                  <a:tcPr/>
                </a:tc>
                <a:tc>
                  <a:txBody>
                    <a:bodyPr/>
                    <a:lstStyle/>
                    <a:p>
                      <a:pPr algn="ctr"/>
                      <a:r>
                        <a:rPr lang="lt-LT" b="0" dirty="0"/>
                        <a:t>N</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a:t>
                      </a:r>
                      <a:r>
                        <a:rPr lang="en-US" sz="1800" b="0" u="none" strike="noStrike" dirty="0">
                          <a:effectLst/>
                          <a:latin typeface="Times New Roman" panose="02020603050405020304" pitchFamily="18" charset="0"/>
                          <a:cs typeface="Times New Roman" panose="02020603050405020304" pitchFamily="18" charset="0"/>
                        </a:rPr>
                        <a:t> </a:t>
                      </a:r>
                      <a:r>
                        <a:rPr lang="en-US" sz="1800" b="0" u="none" strike="noStrike" dirty="0" err="1">
                          <a:effectLst/>
                          <a:latin typeface="Times New Roman" panose="02020603050405020304" pitchFamily="18" charset="0"/>
                          <a:cs typeface="Times New Roman" panose="02020603050405020304" pitchFamily="18" charset="0"/>
                        </a:rPr>
                        <a:t>ugd</a:t>
                      </a:r>
                      <a:r>
                        <a:rPr lang="en-US" sz="1800" b="0" u="none" strike="noStrike" dirty="0">
                          <a:effectLst/>
                          <a:latin typeface="Times New Roman" panose="02020603050405020304" pitchFamily="18" charset="0"/>
                          <a:cs typeface="Times New Roman" panose="02020603050405020304" pitchFamily="18" charset="0"/>
                        </a:rPr>
                        <a:t>.</a:t>
                      </a:r>
                      <a:r>
                        <a:rPr lang="lt-LT" sz="1800" b="0" u="none" strike="noStrike" dirty="0">
                          <a:effectLst/>
                          <a:latin typeface="Times New Roman" panose="02020603050405020304" pitchFamily="18" charset="0"/>
                          <a:cs typeface="Times New Roman" panose="02020603050405020304" pitchFamily="18" charset="0"/>
                        </a:rPr>
                        <a:t> </a:t>
                      </a:r>
                      <a:r>
                        <a:rPr lang="lt-LT" sz="1800" b="0" u="none" strike="noStrike" dirty="0" err="1">
                          <a:effectLst/>
                          <a:latin typeface="Times New Roman" panose="02020603050405020304" pitchFamily="18" charset="0"/>
                          <a:cs typeface="Times New Roman" panose="02020603050405020304" pitchFamily="18" charset="0"/>
                        </a:rPr>
                        <a:t>įst</a:t>
                      </a:r>
                      <a:r>
                        <a:rPr lang="lt-LT" sz="1800" b="0" u="none" strike="noStrike" dirty="0">
                          <a:effectLst/>
                          <a:latin typeface="Times New Roman" panose="02020603050405020304" pitchFamily="18" charset="0"/>
                          <a:cs typeface="Times New Roman" panose="02020603050405020304" pitchFamily="18" charset="0"/>
                        </a:rPr>
                        <a:t>.</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Rodiklio reikšmė  savivaldybėje</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lt-LT" sz="1800" b="0" u="none" strike="noStrike" dirty="0">
                          <a:effectLst/>
                          <a:latin typeface="Times New Roman" panose="02020603050405020304" pitchFamily="18" charset="0"/>
                          <a:cs typeface="Times New Roman" panose="02020603050405020304" pitchFamily="18" charset="0"/>
                        </a:rPr>
                        <a:t>Pokytis nuo praeitų metų</a:t>
                      </a:r>
                      <a:endParaRPr lang="lt-LT"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00940179"/>
                  </a:ext>
                </a:extLst>
              </a:tr>
              <a:tr h="733065">
                <a:tc>
                  <a:txBody>
                    <a:bodyPr/>
                    <a:lstStyle/>
                    <a:p>
                      <a:pPr algn="l"/>
                      <a:r>
                        <a:rPr lang="lt-LT" dirty="0"/>
                        <a:t>5.</a:t>
                      </a:r>
                    </a:p>
                  </a:txBody>
                  <a:tcPr/>
                </a:tc>
                <a:tc>
                  <a:txBody>
                    <a:bodyPr/>
                    <a:lstStyle/>
                    <a:p>
                      <a:pPr algn="l" rtl="0" fontAlgn="ctr"/>
                      <a:r>
                        <a:rPr lang="lt-LT" sz="1200" b="0" i="0" u="none" strike="noStrike" dirty="0">
                          <a:solidFill>
                            <a:srgbClr val="000000"/>
                          </a:solidFill>
                          <a:effectLst/>
                          <a:latin typeface="Times New Roman" panose="02020603050405020304" pitchFamily="18" charset="0"/>
                          <a:cs typeface="Times New Roman" panose="02020603050405020304" pitchFamily="18" charset="0"/>
                        </a:rPr>
                        <a:t>Mokinių, galinčių dalyvauti ugdymo veikloje be jokių apribojimų, dalis (%)</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163</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87,34</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87,34</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-0,39</a:t>
                      </a:r>
                    </a:p>
                  </a:txBody>
                  <a:tcPr marL="25400" marR="25400" marT="25400" marB="25400" anchor="ctr"/>
                </a:tc>
                <a:extLst>
                  <a:ext uri="{0D108BD9-81ED-4DB2-BD59-A6C34878D82A}">
                    <a16:rowId xmlns:a16="http://schemas.microsoft.com/office/drawing/2014/main" val="1148155657"/>
                  </a:ext>
                </a:extLst>
              </a:tr>
              <a:tr h="381194">
                <a:tc>
                  <a:txBody>
                    <a:bodyPr/>
                    <a:lstStyle/>
                    <a:p>
                      <a:pPr algn="l"/>
                      <a:r>
                        <a:rPr lang="lt-LT" dirty="0"/>
                        <a:t>6.</a:t>
                      </a:r>
                    </a:p>
                  </a:txBody>
                  <a:tcPr/>
                </a:tc>
                <a:tc>
                  <a:txBody>
                    <a:bodyPr/>
                    <a:lstStyle/>
                    <a:p>
                      <a:pPr algn="l" rtl="0" fontAlgn="ctr"/>
                      <a:r>
                        <a:rPr lang="lt-LT" sz="1200" b="0" i="0" u="none" strike="noStrike" dirty="0">
                          <a:solidFill>
                            <a:srgbClr val="000000"/>
                          </a:solidFill>
                          <a:effectLst/>
                          <a:latin typeface="Times New Roman" panose="02020603050405020304" pitchFamily="18" charset="0"/>
                          <a:cs typeface="Times New Roman" panose="02020603050405020304" pitchFamily="18" charset="0"/>
                        </a:rPr>
                        <a:t>Mokinių, turinčių per mažą svorį, dalis (%)</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12</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20,00</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20,00</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-9,13</a:t>
                      </a:r>
                    </a:p>
                  </a:txBody>
                  <a:tcPr marL="25400" marR="25400" marT="25400" marB="25400" anchor="ctr"/>
                </a:tc>
                <a:extLst>
                  <a:ext uri="{0D108BD9-81ED-4DB2-BD59-A6C34878D82A}">
                    <a16:rowId xmlns:a16="http://schemas.microsoft.com/office/drawing/2014/main" val="59444843"/>
                  </a:ext>
                </a:extLst>
              </a:tr>
              <a:tr h="381194">
                <a:tc>
                  <a:txBody>
                    <a:bodyPr/>
                    <a:lstStyle/>
                    <a:p>
                      <a:pPr algn="l"/>
                      <a:r>
                        <a:rPr lang="lt-LT" dirty="0"/>
                        <a:t>7.</a:t>
                      </a:r>
                    </a:p>
                  </a:txBody>
                  <a:tcPr/>
                </a:tc>
                <a:tc>
                  <a:txBody>
                    <a:bodyPr/>
                    <a:lstStyle/>
                    <a:p>
                      <a:pPr algn="l" rtl="0" fontAlgn="ctr"/>
                      <a:r>
                        <a:rPr lang="lt-LT" sz="1200" b="0" i="0" u="none" strike="noStrike" dirty="0">
                          <a:solidFill>
                            <a:srgbClr val="000000"/>
                          </a:solidFill>
                          <a:effectLst/>
                          <a:latin typeface="Times New Roman" panose="02020603050405020304" pitchFamily="18" charset="0"/>
                          <a:cs typeface="Times New Roman" panose="02020603050405020304" pitchFamily="18" charset="0"/>
                        </a:rPr>
                        <a:t>Mokinių, turinčių normalų svorį, dalis (%)</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152</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62,03</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62,03</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-4,67</a:t>
                      </a:r>
                    </a:p>
                  </a:txBody>
                  <a:tcPr marL="25400" marR="25400" marT="25400" marB="25400" anchor="ctr"/>
                </a:tc>
                <a:extLst>
                  <a:ext uri="{0D108BD9-81ED-4DB2-BD59-A6C34878D82A}">
                    <a16:rowId xmlns:a16="http://schemas.microsoft.com/office/drawing/2014/main" val="3136329331"/>
                  </a:ext>
                </a:extLst>
              </a:tr>
              <a:tr h="381194">
                <a:tc>
                  <a:txBody>
                    <a:bodyPr/>
                    <a:lstStyle/>
                    <a:p>
                      <a:pPr algn="l"/>
                      <a:r>
                        <a:rPr lang="lt-LT" dirty="0"/>
                        <a:t>8.</a:t>
                      </a:r>
                    </a:p>
                  </a:txBody>
                  <a:tcPr/>
                </a:tc>
                <a:tc>
                  <a:txBody>
                    <a:bodyPr/>
                    <a:lstStyle/>
                    <a:p>
                      <a:pPr algn="l" rtl="0" fontAlgn="ctr"/>
                      <a:r>
                        <a:rPr lang="lt-LT" sz="1200" b="0" i="0" u="none" strike="noStrike" dirty="0">
                          <a:solidFill>
                            <a:srgbClr val="000000"/>
                          </a:solidFill>
                          <a:effectLst/>
                          <a:latin typeface="Times New Roman" panose="02020603050405020304" pitchFamily="18" charset="0"/>
                          <a:cs typeface="Times New Roman" panose="02020603050405020304" pitchFamily="18" charset="0"/>
                        </a:rPr>
                        <a:t>Mokinių, turinčių antsvorį, dalis (%)</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10</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12,27</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12,27</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+34,91</a:t>
                      </a:r>
                    </a:p>
                  </a:txBody>
                  <a:tcPr marL="25400" marR="25400" marT="25400" marB="25400" anchor="ctr"/>
                </a:tc>
                <a:extLst>
                  <a:ext uri="{0D108BD9-81ED-4DB2-BD59-A6C34878D82A}">
                    <a16:rowId xmlns:a16="http://schemas.microsoft.com/office/drawing/2014/main" val="2599373537"/>
                  </a:ext>
                </a:extLst>
              </a:tr>
              <a:tr h="381194">
                <a:tc>
                  <a:txBody>
                    <a:bodyPr/>
                    <a:lstStyle/>
                    <a:p>
                      <a:pPr algn="l"/>
                      <a:r>
                        <a:rPr lang="lt-LT" dirty="0"/>
                        <a:t>9.</a:t>
                      </a:r>
                    </a:p>
                  </a:txBody>
                  <a:tcPr/>
                </a:tc>
                <a:tc>
                  <a:txBody>
                    <a:bodyPr/>
                    <a:lstStyle/>
                    <a:p>
                      <a:pPr algn="l" rtl="0" fontAlgn="ctr"/>
                      <a:r>
                        <a:rPr lang="lt-LT" sz="1200" b="0" i="0" u="none" strike="noStrike" dirty="0">
                          <a:solidFill>
                            <a:srgbClr val="000000"/>
                          </a:solidFill>
                          <a:effectLst/>
                          <a:latin typeface="Times New Roman" panose="02020603050405020304" pitchFamily="18" charset="0"/>
                          <a:cs typeface="Times New Roman" panose="02020603050405020304" pitchFamily="18" charset="0"/>
                        </a:rPr>
                        <a:t>Mokinių, turinčių nutukimą, dalis (%) </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8</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4,54</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4,54</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NA</a:t>
                      </a:r>
                    </a:p>
                  </a:txBody>
                  <a:tcPr marL="25400" marR="25400" marT="25400" marB="25400" anchor="ctr"/>
                </a:tc>
                <a:extLst>
                  <a:ext uri="{0D108BD9-81ED-4DB2-BD59-A6C34878D82A}">
                    <a16:rowId xmlns:a16="http://schemas.microsoft.com/office/drawing/2014/main" val="1798708362"/>
                  </a:ext>
                </a:extLst>
              </a:tr>
              <a:tr h="214055">
                <a:tc>
                  <a:txBody>
                    <a:bodyPr/>
                    <a:lstStyle/>
                    <a:p>
                      <a:pPr algn="l"/>
                      <a:r>
                        <a:rPr lang="lt-LT" dirty="0"/>
                        <a:t>10.</a:t>
                      </a:r>
                    </a:p>
                  </a:txBody>
                  <a:tcPr/>
                </a:tc>
                <a:tc>
                  <a:txBody>
                    <a:bodyPr/>
                    <a:lstStyle/>
                    <a:p>
                      <a:r>
                        <a:rPr lang="lt-LT" sz="1200" b="0" i="0" kern="1200" dirty="0">
                          <a:solidFill>
                            <a:schemeClr val="dk1"/>
                          </a:solidFill>
                          <a:effectLst/>
                          <a:latin typeface="Times New Roman" panose="02020603050405020304" pitchFamily="18" charset="0"/>
                          <a:ea typeface="+mn-ea"/>
                          <a:cs typeface="Times New Roman" panose="02020603050405020304" pitchFamily="18" charset="0"/>
                        </a:rPr>
                        <a:t>Mokinių, priskiriamų pagrindinei fizinio ugdymo grupei, dalis (%)</a:t>
                      </a:r>
                      <a:endParaRPr lang="lt-LT" sz="1200" b="0" dirty="0">
                        <a:latin typeface="Times New Roman" panose="02020603050405020304" pitchFamily="18" charset="0"/>
                        <a:cs typeface="Times New Roman" panose="02020603050405020304" pitchFamily="18" charset="0"/>
                      </a:endParaRPr>
                    </a:p>
                  </a:txBody>
                  <a:tcPr/>
                </a:tc>
                <a:tc>
                  <a:txBody>
                    <a:bodyPr/>
                    <a:lstStyle/>
                    <a:p>
                      <a:pPr algn="ctr" rtl="0" fontAlgn="ctr"/>
                      <a:r>
                        <a:rPr lang="lt-LT" sz="1400" b="0" i="0" u="none" strike="noStrike" dirty="0">
                          <a:solidFill>
                            <a:srgbClr val="000000"/>
                          </a:solidFill>
                          <a:effectLst/>
                          <a:latin typeface="Times New Roman" panose="02020603050405020304" pitchFamily="18" charset="0"/>
                        </a:rPr>
                        <a:t>176</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98,73</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98,13</a:t>
                      </a:r>
                    </a:p>
                  </a:txBody>
                  <a:tcPr marL="25400" marR="25400" marT="25400" marB="25400" anchor="ctr"/>
                </a:tc>
                <a:tc>
                  <a:txBody>
                    <a:bodyPr/>
                    <a:lstStyle/>
                    <a:p>
                      <a:pPr algn="ctr" rtl="0" fontAlgn="ctr"/>
                      <a:r>
                        <a:rPr lang="lt-LT" sz="1400" b="0" i="0" u="none" strike="noStrike" dirty="0">
                          <a:solidFill>
                            <a:srgbClr val="000000"/>
                          </a:solidFill>
                          <a:effectLst/>
                          <a:latin typeface="Times New Roman" panose="02020603050405020304" pitchFamily="18" charset="0"/>
                        </a:rPr>
                        <a:t>+0,39</a:t>
                      </a:r>
                    </a:p>
                  </a:txBody>
                  <a:tcPr marL="25400" marR="25400" marT="25400" marB="25400" anchor="ctr"/>
                </a:tc>
                <a:extLst>
                  <a:ext uri="{0D108BD9-81ED-4DB2-BD59-A6C34878D82A}">
                    <a16:rowId xmlns:a16="http://schemas.microsoft.com/office/drawing/2014/main" val="1418405575"/>
                  </a:ext>
                </a:extLst>
              </a:tr>
            </a:tbl>
          </a:graphicData>
        </a:graphic>
      </p:graphicFrame>
      <p:pic>
        <p:nvPicPr>
          <p:cNvPr id="4" name="Picture 6" descr="Klaipedos miesto visuomenes sveikatos biuro logotipas">
            <a:extLst>
              <a:ext uri="{FF2B5EF4-FFF2-40B4-BE49-F238E27FC236}">
                <a16:creationId xmlns:a16="http://schemas.microsoft.com/office/drawing/2014/main" id="{776DDE36-A57B-4CB6-B9C2-1744646B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529" y="105398"/>
            <a:ext cx="2133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tačiakampis 4"/>
          <p:cNvSpPr/>
          <p:nvPr/>
        </p:nvSpPr>
        <p:spPr>
          <a:xfrm>
            <a:off x="677334" y="6321587"/>
            <a:ext cx="6096000" cy="276999"/>
          </a:xfrm>
          <a:prstGeom prst="rect">
            <a:avLst/>
          </a:prstGeom>
        </p:spPr>
        <p:txBody>
          <a:bodyPr>
            <a:spAutoFit/>
          </a:bodyPr>
          <a:lstStyle/>
          <a:p>
            <a:r>
              <a:rPr lang="lt-LT" altLang="lt-LT" sz="1200" i="1" dirty="0">
                <a:latin typeface="Times New Roman" pitchFamily="18" charset="0"/>
                <a:cs typeface="Times New Roman" pitchFamily="18" charset="0"/>
              </a:rPr>
              <a:t>Šaltinis:</a:t>
            </a:r>
            <a:r>
              <a:rPr lang="en-US" altLang="lt-LT" sz="1200" i="1" dirty="0" err="1">
                <a:latin typeface="Times New Roman" pitchFamily="18" charset="0"/>
                <a:cs typeface="Times New Roman" pitchFamily="18" charset="0"/>
              </a:rPr>
              <a:t>Vaik</a:t>
            </a:r>
            <a:r>
              <a:rPr lang="lt-LT" altLang="lt-LT" sz="1200" i="1" dirty="0">
                <a:latin typeface="Times New Roman" pitchFamily="18" charset="0"/>
                <a:cs typeface="Times New Roman" pitchFamily="18" charset="0"/>
              </a:rPr>
              <a:t>ų sveikatos stebėsenos informacinė sistema (VSSIS)</a:t>
            </a:r>
          </a:p>
        </p:txBody>
      </p:sp>
    </p:spTree>
    <p:extLst>
      <p:ext uri="{BB962C8B-B14F-4D97-AF65-F5344CB8AC3E}">
        <p14:creationId xmlns:p14="http://schemas.microsoft.com/office/powerpoint/2010/main" val="2299348188"/>
      </p:ext>
    </p:extLst>
  </p:cSld>
  <p:clrMapOvr>
    <a:masterClrMapping/>
  </p:clrMapOvr>
</p:sld>
</file>

<file path=ppt/theme/theme1.xml><?xml version="1.0" encoding="utf-8"?>
<a:theme xmlns:a="http://schemas.openxmlformats.org/drawingml/2006/main" name="Briaunota">
  <a:themeElements>
    <a:clrScheme name="Briauno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464</TotalTime>
  <Words>1686</Words>
  <Application>Microsoft Office PowerPoint</Application>
  <PresentationFormat>Plačiaekranė</PresentationFormat>
  <Paragraphs>241</Paragraphs>
  <Slides>20</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20</vt:i4>
      </vt:variant>
    </vt:vector>
  </HeadingPairs>
  <TitlesOfParts>
    <vt:vector size="25" baseType="lpstr">
      <vt:lpstr>Arial</vt:lpstr>
      <vt:lpstr>Times New Roman</vt:lpstr>
      <vt:lpstr>Trebuchet MS</vt:lpstr>
      <vt:lpstr>Wingdings 3</vt:lpstr>
      <vt:lpstr>Briaunota</vt:lpstr>
      <vt:lpstr>Klaipėdos miesto lopšelio-darželio ,,Želmenėlis“  moksleivių sveikatos būklė ir rekomendacijos ją pagerinti 2020-2021m.</vt:lpstr>
      <vt:lpstr>„PowerPoint“ pateiktis</vt:lpstr>
      <vt:lpstr> Sveikatos duomenų analizės aprašymas (1)</vt:lpstr>
      <vt:lpstr> Sveikatos duomenų analizės aprašymas  (2)   </vt:lpstr>
      <vt:lpstr>Sveikatos duomenų rezultatų svarba</vt:lpstr>
      <vt:lpstr>Reikšmių paaiškinimas</vt:lpstr>
      <vt:lpstr>Klaipėdos  Lopšelio-darželio ,,Želmenėlis“ mokinių profilaktinių duomenų analizė  2020-2021m.</vt:lpstr>
      <vt:lpstr>Klaipėdos lopšelio-darželio ,,Želmenėlis“ sveikatos rodiklių suvestinė (1)</vt:lpstr>
      <vt:lpstr>Klaipėdos lopšelio-darželio ,,Želmenėlis“ sveikatos rodiklių suvestinė (2)</vt:lpstr>
      <vt:lpstr>Klaipėdos lopšelio-darželio ,,Želmenėlis“ sveikatos rodiklių suvestinė (3)</vt:lpstr>
      <vt:lpstr>Klaipėdos  lopšelio-darželio ,,Želmenėlis“ sveikatos rodiklių suvestinė (4)</vt:lpstr>
      <vt:lpstr>Ugdymo įstaigos sveikatos rodiklių suvestinė (5)</vt:lpstr>
      <vt:lpstr>Ugdymo įstaigos sveikatos rodiklių suvestinė (6)</vt:lpstr>
      <vt:lpstr>Ugdymo įstaigos sveikatos rodiklių suvestinė (6)</vt:lpstr>
      <vt:lpstr>Apibendrinimas  (1) </vt:lpstr>
      <vt:lpstr>Apibendrinimas  (2) </vt:lpstr>
      <vt:lpstr>Apibendrinimas  (3) </vt:lpstr>
      <vt:lpstr>Apibendrinimas  (4) </vt:lpstr>
      <vt:lpstr>Rekomendacijos </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miesto ,,Saulutės“ mokyklos-darželio moksleivių sveikatos būklė ir rekomendacijos ją pagerinti</dc:title>
  <dc:creator>Darbuotojas</dc:creator>
  <cp:lastModifiedBy>Zelmenelis</cp:lastModifiedBy>
  <cp:revision>42</cp:revision>
  <cp:lastPrinted>2021-03-24T09:12:43Z</cp:lastPrinted>
  <dcterms:created xsi:type="dcterms:W3CDTF">2021-02-19T07:28:51Z</dcterms:created>
  <dcterms:modified xsi:type="dcterms:W3CDTF">2021-03-26T08:10:46Z</dcterms:modified>
</cp:coreProperties>
</file>