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2"/>
  </p:notesMasterIdLst>
  <p:handoutMasterIdLst>
    <p:handoutMasterId r:id="rId23"/>
  </p:handoutMasterIdLst>
  <p:sldIdLst>
    <p:sldId id="277" r:id="rId2"/>
    <p:sldId id="294" r:id="rId3"/>
    <p:sldId id="297" r:id="rId4"/>
    <p:sldId id="280" r:id="rId5"/>
    <p:sldId id="336" r:id="rId6"/>
    <p:sldId id="337" r:id="rId7"/>
    <p:sldId id="351" r:id="rId8"/>
    <p:sldId id="339" r:id="rId9"/>
    <p:sldId id="341" r:id="rId10"/>
    <p:sldId id="340" r:id="rId11"/>
    <p:sldId id="342" r:id="rId12"/>
    <p:sldId id="343" r:id="rId13"/>
    <p:sldId id="344" r:id="rId14"/>
    <p:sldId id="345" r:id="rId15"/>
    <p:sldId id="346" r:id="rId16"/>
    <p:sldId id="347" r:id="rId17"/>
    <p:sldId id="348" r:id="rId18"/>
    <p:sldId id="349" r:id="rId19"/>
    <p:sldId id="350" r:id="rId20"/>
    <p:sldId id="352" r:id="rId21"/>
  </p:sldIdLst>
  <p:sldSz cx="9144000" cy="6858000" type="screen4x3"/>
  <p:notesSz cx="6797675" cy="9926638"/>
  <p:defaultTextStyle>
    <a:defPPr>
      <a:defRPr lang="lt-L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466" autoAdjust="0"/>
  </p:normalViewPr>
  <p:slideViewPr>
    <p:cSldViewPr>
      <p:cViewPr varScale="1">
        <p:scale>
          <a:sx n="100" d="100"/>
          <a:sy n="100" d="100"/>
        </p:scale>
        <p:origin x="1536" y="72"/>
      </p:cViewPr>
      <p:guideLst>
        <p:guide orient="horz" pos="2160"/>
        <p:guide pos="2880"/>
      </p:guideLst>
    </p:cSldViewPr>
  </p:slideViewPr>
  <p:outlineViewPr>
    <p:cViewPr>
      <p:scale>
        <a:sx n="33" d="100"/>
        <a:sy n="33" d="100"/>
      </p:scale>
      <p:origin x="0" y="-10932"/>
    </p:cViewPr>
  </p:outlineViewPr>
  <p:notesTextViewPr>
    <p:cViewPr>
      <p:scale>
        <a:sx n="100" d="100"/>
        <a:sy n="100" d="100"/>
      </p:scale>
      <p:origin x="0" y="0"/>
    </p:cViewPr>
  </p:notesTextViewPr>
  <p:sorterViewPr>
    <p:cViewPr>
      <p:scale>
        <a:sx n="100" d="100"/>
        <a:sy n="100" d="100"/>
      </p:scale>
      <p:origin x="0" y="-2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darbalapis.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darbalapis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darbalapis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tx>
                <c:rich>
                  <a:bodyPr/>
                  <a:lstStyle/>
                  <a:p>
                    <a:r>
                      <a:rPr lang="en-US"/>
                      <a:t>89,30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68F-4A16-8BB8-2C3E7A14FF72}"/>
                </c:ext>
              </c:extLst>
            </c:dLbl>
            <c:dLbl>
              <c:idx val="1"/>
              <c:tx>
                <c:rich>
                  <a:bodyPr/>
                  <a:lstStyle/>
                  <a:p>
                    <a:r>
                      <a:rPr lang="en-US"/>
                      <a:t>97,32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68F-4A16-8BB8-2C3E7A14FF72}"/>
                </c:ext>
              </c:extLst>
            </c:dLbl>
            <c:dLbl>
              <c:idx val="2"/>
              <c:tx>
                <c:rich>
                  <a:bodyPr/>
                  <a:lstStyle/>
                  <a:p>
                    <a:r>
                      <a:rPr lang="en-US"/>
                      <a:t>95,72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68F-4A16-8BB8-2C3E7A14FF7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Mokinių pristačiusių formą Nr. E027-1, dalis (%)</c:v>
                </c:pt>
                <c:pt idx="1">
                  <c:v>Mokinių, kurių formos Nr. E027-1 formos I dalis "Fizinės būklės įvertinimas" užpildyta, dalis (%)</c:v>
                </c:pt>
                <c:pt idx="2">
                  <c:v>Mokinių, kurių formos Nr. E027-1 formos II dalis "Dantų ir žandikaulių būklės įvertinimas" užpildyta, dalis (%)</c:v>
                </c:pt>
              </c:strCache>
            </c:strRef>
          </c:cat>
          <c:val>
            <c:numRef>
              <c:f>Sheet1!$B$2:$B$5</c:f>
              <c:numCache>
                <c:formatCode>General</c:formatCode>
                <c:ptCount val="4"/>
                <c:pt idx="0">
                  <c:v>79.63</c:v>
                </c:pt>
                <c:pt idx="1">
                  <c:v>95.83</c:v>
                </c:pt>
                <c:pt idx="2">
                  <c:v>81.02</c:v>
                </c:pt>
              </c:numCache>
            </c:numRef>
          </c:val>
          <c:extLst>
            <c:ext xmlns:c16="http://schemas.microsoft.com/office/drawing/2014/chart" uri="{C3380CC4-5D6E-409C-BE32-E72D297353CC}">
              <c16:uniqueId val="{00000003-F68F-4A16-8BB8-2C3E7A14FF72}"/>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3"/>
                <c:pt idx="0">
                  <c:v>Mokinių pristačiusių formą Nr. E027-1, dalis (%)</c:v>
                </c:pt>
                <c:pt idx="1">
                  <c:v>Mokinių, kurių formos Nr. E027-1 formos I dalis "Fizinės būklės įvertinimas" užpildyta, dalis (%)</c:v>
                </c:pt>
                <c:pt idx="2">
                  <c:v>Mokinių, kurių formos Nr. E027-1 formos II dalis "Dantų ir žandikaulių būklės įvertinimas" užpildyta, dalis (%)</c:v>
                </c:pt>
              </c:strCache>
            </c:strRef>
          </c:cat>
          <c:val>
            <c:numRef>
              <c:f>Sheet1!$C$2:$C$5</c:f>
              <c:numCache>
                <c:formatCode>General</c:formatCode>
                <c:ptCount val="4"/>
              </c:numCache>
            </c:numRef>
          </c:val>
          <c:extLst>
            <c:ext xmlns:c16="http://schemas.microsoft.com/office/drawing/2014/chart" uri="{C3380CC4-5D6E-409C-BE32-E72D297353CC}">
              <c16:uniqueId val="{00000004-F68F-4A16-8BB8-2C3E7A14FF72}"/>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3"/>
                <c:pt idx="0">
                  <c:v>Mokinių pristačiusių formą Nr. E027-1, dalis (%)</c:v>
                </c:pt>
                <c:pt idx="1">
                  <c:v>Mokinių, kurių formos Nr. E027-1 formos I dalis "Fizinės būklės įvertinimas" užpildyta, dalis (%)</c:v>
                </c:pt>
                <c:pt idx="2">
                  <c:v>Mokinių, kurių formos Nr. E027-1 formos II dalis "Dantų ir žandikaulių būklės įvertinimas" užpildyta, dalis (%)</c:v>
                </c:pt>
              </c:strCache>
            </c:strRef>
          </c:cat>
          <c:val>
            <c:numRef>
              <c:f>Sheet1!$D$2:$D$5</c:f>
              <c:numCache>
                <c:formatCode>General</c:formatCode>
                <c:ptCount val="4"/>
              </c:numCache>
            </c:numRef>
          </c:val>
          <c:extLst>
            <c:ext xmlns:c16="http://schemas.microsoft.com/office/drawing/2014/chart" uri="{C3380CC4-5D6E-409C-BE32-E72D297353CC}">
              <c16:uniqueId val="{00000005-F68F-4A16-8BB8-2C3E7A14FF72}"/>
            </c:ext>
          </c:extLst>
        </c:ser>
        <c:dLbls>
          <c:showLegendKey val="0"/>
          <c:showVal val="0"/>
          <c:showCatName val="0"/>
          <c:showSerName val="0"/>
          <c:showPercent val="0"/>
          <c:showBubbleSize val="0"/>
        </c:dLbls>
        <c:gapWidth val="219"/>
        <c:overlap val="-27"/>
        <c:axId val="418973800"/>
        <c:axId val="418974584"/>
      </c:barChart>
      <c:catAx>
        <c:axId val="418973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18974584"/>
        <c:crosses val="autoZero"/>
        <c:auto val="1"/>
        <c:lblAlgn val="ctr"/>
        <c:lblOffset val="100"/>
        <c:noMultiLvlLbl val="0"/>
      </c:catAx>
      <c:valAx>
        <c:axId val="418974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18973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1613836259084127"/>
          <c:y val="3.3865550310361855E-2"/>
          <c:w val="0.30567352604233072"/>
          <c:h val="0.67698251961837841"/>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0DD-4001-BA55-249785E71D4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0DD-4001-BA55-249785E71D4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0DD-4001-BA55-249785E71D4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0DD-4001-BA55-249785E71D4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0DD-4001-BA55-249785E71D4E}"/>
              </c:ext>
            </c:extLst>
          </c:dPt>
          <c:dLbls>
            <c:dLbl>
              <c:idx val="1"/>
              <c:tx>
                <c:rich>
                  <a:bodyPr/>
                  <a:lstStyle/>
                  <a:p>
                    <a:r>
                      <a:rPr lang="en-US"/>
                      <a:t>6,6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0DD-4001-BA55-249785E71D4E}"/>
                </c:ext>
              </c:extLst>
            </c:dLbl>
            <c:dLbl>
              <c:idx val="2"/>
              <c:tx>
                <c:rich>
                  <a:bodyPr/>
                  <a:lstStyle/>
                  <a:p>
                    <a:r>
                      <a:rPr lang="en-US"/>
                      <a:t>83,52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0DD-4001-BA55-249785E71D4E}"/>
                </c:ext>
              </c:extLst>
            </c:dLbl>
            <c:dLbl>
              <c:idx val="3"/>
              <c:tx>
                <c:rich>
                  <a:bodyPr/>
                  <a:lstStyle/>
                  <a:p>
                    <a:r>
                      <a:rPr lang="en-US"/>
                      <a:t>5,48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0DD-4001-BA55-249785E71D4E}"/>
                </c:ext>
              </c:extLst>
            </c:dLbl>
            <c:dLbl>
              <c:idx val="4"/>
              <c:tx>
                <c:rich>
                  <a:bodyPr/>
                  <a:lstStyle/>
                  <a:p>
                    <a:r>
                      <a:rPr lang="en-US"/>
                      <a:t>4,4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0DD-4001-BA55-249785E71D4E}"/>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1">
                  <c:v>Mokinių, turinčių per mažą svorį, dalis (%)</c:v>
                </c:pt>
                <c:pt idx="2">
                  <c:v>Mokinių, turinčių normalų svorį, dalis (%)</c:v>
                </c:pt>
                <c:pt idx="3">
                  <c:v>Mokinių, turinčių antsvorį, dalis (%)</c:v>
                </c:pt>
                <c:pt idx="4">
                  <c:v>Mokinių, turinčių nutukimą, dalis (%)</c:v>
                </c:pt>
              </c:strCache>
            </c:strRef>
          </c:cat>
          <c:val>
            <c:numRef>
              <c:f>Sheet1!$B$2:$B$6</c:f>
              <c:numCache>
                <c:formatCode>General</c:formatCode>
                <c:ptCount val="5"/>
                <c:pt idx="1">
                  <c:v>20.29</c:v>
                </c:pt>
                <c:pt idx="2">
                  <c:v>62.32</c:v>
                </c:pt>
                <c:pt idx="3">
                  <c:v>12.56</c:v>
                </c:pt>
                <c:pt idx="4">
                  <c:v>4.83</c:v>
                </c:pt>
              </c:numCache>
            </c:numRef>
          </c:val>
          <c:extLst>
            <c:ext xmlns:c16="http://schemas.microsoft.com/office/drawing/2014/chart" uri="{C3380CC4-5D6E-409C-BE32-E72D297353CC}">
              <c16:uniqueId val="{0000000A-50DD-4001-BA55-249785E71D4E}"/>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3217705453222262E-2"/>
          <c:y val="0.13928836150116566"/>
          <c:w val="0.83597896400223726"/>
          <c:h val="0.678484283011678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tx>
                <c:rich>
                  <a:bodyPr/>
                  <a:lstStyle/>
                  <a:p>
                    <a:r>
                      <a:rPr lang="en-US"/>
                      <a:t>98,94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0B4-4D39-9C0C-11A5FBD3E40B}"/>
                </c:ext>
              </c:extLst>
            </c:dLbl>
            <c:dLbl>
              <c:idx val="1"/>
              <c:tx>
                <c:rich>
                  <a:bodyPr/>
                  <a:lstStyle/>
                  <a:p>
                    <a:r>
                      <a:rPr lang="en-US"/>
                      <a:t>0,53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0B4-4D39-9C0C-11A5FBD3E40B}"/>
                </c:ext>
              </c:extLst>
            </c:dLbl>
            <c:dLbl>
              <c:idx val="2"/>
              <c:tx>
                <c:rich>
                  <a:bodyPr/>
                  <a:lstStyle/>
                  <a:p>
                    <a:r>
                      <a:rPr lang="en-US"/>
                      <a:t>0,53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0B4-4D39-9C0C-11A5FBD3E40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Mokinių, priskiriamų pagrindinei fizinio ugdymo grupei, dalis (%)</c:v>
                </c:pt>
                <c:pt idx="1">
                  <c:v>Mokinių, priskiriamų parengiamajai fizinio ugdymo grupei, dalis (%)</c:v>
                </c:pt>
                <c:pt idx="2">
                  <c:v>Mokinių, priskiriamų specialiajai fizinio ugdymo grupei, dalis (%)</c:v>
                </c:pt>
                <c:pt idx="3">
                  <c:v>Mokinių atleistų nuo kūno kultūros pamokų, dalis (%)</c:v>
                </c:pt>
              </c:strCache>
            </c:strRef>
          </c:cat>
          <c:val>
            <c:numRef>
              <c:f>Sheet1!$B$2:$B$5</c:f>
              <c:numCache>
                <c:formatCode>General</c:formatCode>
                <c:ptCount val="4"/>
                <c:pt idx="0">
                  <c:v>99.03</c:v>
                </c:pt>
                <c:pt idx="1">
                  <c:v>0.48</c:v>
                </c:pt>
                <c:pt idx="2">
                  <c:v>0.48</c:v>
                </c:pt>
                <c:pt idx="3">
                  <c:v>0</c:v>
                </c:pt>
              </c:numCache>
            </c:numRef>
          </c:val>
          <c:extLst>
            <c:ext xmlns:c16="http://schemas.microsoft.com/office/drawing/2014/chart" uri="{C3380CC4-5D6E-409C-BE32-E72D297353CC}">
              <c16:uniqueId val="{00000003-B0B4-4D39-9C0C-11A5FBD3E40B}"/>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Mokinių, priskiriamų pagrindinei fizinio ugdymo grupei, dalis (%)</c:v>
                </c:pt>
                <c:pt idx="1">
                  <c:v>Mokinių, priskiriamų parengiamajai fizinio ugdymo grupei, dalis (%)</c:v>
                </c:pt>
                <c:pt idx="2">
                  <c:v>Mokinių, priskiriamų specialiajai fizinio ugdymo grupei, dalis (%)</c:v>
                </c:pt>
                <c:pt idx="3">
                  <c:v>Mokinių atleistų nuo kūno kultūros pamokų, dalis (%)</c:v>
                </c:pt>
              </c:strCache>
            </c:strRef>
          </c:cat>
          <c:val>
            <c:numRef>
              <c:f>Sheet1!$C$1:$C$4</c:f>
              <c:numCache>
                <c:formatCode>General</c:formatCode>
                <c:ptCount val="4"/>
                <c:pt idx="0">
                  <c:v>0</c:v>
                </c:pt>
              </c:numCache>
            </c:numRef>
          </c:val>
          <c:extLst>
            <c:ext xmlns:c16="http://schemas.microsoft.com/office/drawing/2014/chart" uri="{C3380CC4-5D6E-409C-BE32-E72D297353CC}">
              <c16:uniqueId val="{00000004-B0B4-4D39-9C0C-11A5FBD3E40B}"/>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Mokinių, priskiriamų pagrindinei fizinio ugdymo grupei, dalis (%)</c:v>
                </c:pt>
                <c:pt idx="1">
                  <c:v>Mokinių, priskiriamų parengiamajai fizinio ugdymo grupei, dalis (%)</c:v>
                </c:pt>
                <c:pt idx="2">
                  <c:v>Mokinių, priskiriamų specialiajai fizinio ugdymo grupei, dalis (%)</c:v>
                </c:pt>
                <c:pt idx="3">
                  <c:v>Mokinių atleistų nuo kūno kultūros pamokų, dalis (%)</c:v>
                </c:pt>
              </c:strCache>
            </c:strRef>
          </c:cat>
          <c:val>
            <c:numRef>
              <c:f>Sheet1!$D$2:$D$5</c:f>
              <c:numCache>
                <c:formatCode>General</c:formatCode>
                <c:ptCount val="4"/>
              </c:numCache>
            </c:numRef>
          </c:val>
          <c:extLst>
            <c:ext xmlns:c16="http://schemas.microsoft.com/office/drawing/2014/chart" uri="{C3380CC4-5D6E-409C-BE32-E72D297353CC}">
              <c16:uniqueId val="{00000005-B0B4-4D39-9C0C-11A5FBD3E40B}"/>
            </c:ext>
          </c:extLst>
        </c:ser>
        <c:dLbls>
          <c:showLegendKey val="0"/>
          <c:showVal val="0"/>
          <c:showCatName val="0"/>
          <c:showSerName val="0"/>
          <c:showPercent val="0"/>
          <c:showBubbleSize val="0"/>
        </c:dLbls>
        <c:gapWidth val="219"/>
        <c:overlap val="-27"/>
        <c:axId val="408796880"/>
        <c:axId val="408791392"/>
      </c:barChart>
      <c:catAx>
        <c:axId val="408796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08791392"/>
        <c:crosses val="autoZero"/>
        <c:auto val="1"/>
        <c:lblAlgn val="ctr"/>
        <c:lblOffset val="100"/>
        <c:noMultiLvlLbl val="0"/>
      </c:catAx>
      <c:valAx>
        <c:axId val="408791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08796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270AE74-86E7-4CEA-978C-73784404038E}" type="datetimeFigureOut">
              <a:rPr lang="lt-LT" smtClean="0"/>
              <a:t>2022-04-22</a:t>
            </a:fld>
            <a:endParaRPr lang="lt-LT"/>
          </a:p>
        </p:txBody>
      </p:sp>
      <p:sp>
        <p:nvSpPr>
          <p:cNvPr id="4" name="Poraštės vietos rezervavimo ženklas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8EA8DC5-84A5-401C-85DA-E9E2F651512F}" type="slidenum">
              <a:rPr lang="lt-LT" smtClean="0"/>
              <a:t>‹#›</a:t>
            </a:fld>
            <a:endParaRPr lang="lt-LT"/>
          </a:p>
        </p:txBody>
      </p:sp>
    </p:spTree>
    <p:extLst>
      <p:ext uri="{BB962C8B-B14F-4D97-AF65-F5344CB8AC3E}">
        <p14:creationId xmlns:p14="http://schemas.microsoft.com/office/powerpoint/2010/main" val="76586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lt-LT"/>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D270941A-8DA6-4CCD-A5A3-B3823D96834B}" type="datetimeFigureOut">
              <a:rPr lang="lt-LT"/>
              <a:pPr>
                <a:defRPr/>
              </a:pPr>
              <a:t>2022-04-22</a:t>
            </a:fld>
            <a:endParaRPr lang="lt-L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t-LT"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t-LT"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lt-LT"/>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0A38CF9F-0530-4476-A818-9F687626E345}" type="slidenum">
              <a:rPr lang="lt-LT"/>
              <a:pPr>
                <a:defRPr/>
              </a:pPr>
              <a:t>‹#›</a:t>
            </a:fld>
            <a:endParaRPr lang="lt-LT"/>
          </a:p>
        </p:txBody>
      </p:sp>
    </p:spTree>
    <p:extLst>
      <p:ext uri="{BB962C8B-B14F-4D97-AF65-F5344CB8AC3E}">
        <p14:creationId xmlns:p14="http://schemas.microsoft.com/office/powerpoint/2010/main" val="332061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a:defRPr/>
            </a:pPr>
            <a:fld id="{0A38CF9F-0530-4476-A818-9F687626E345}" type="slidenum">
              <a:rPr lang="lt-LT" smtClean="0"/>
              <a:pPr>
                <a:defRPr/>
              </a:pPr>
              <a:t>8</a:t>
            </a:fld>
            <a:endParaRPr lang="lt-LT"/>
          </a:p>
        </p:txBody>
      </p:sp>
    </p:spTree>
    <p:extLst>
      <p:ext uri="{BB962C8B-B14F-4D97-AF65-F5344CB8AC3E}">
        <p14:creationId xmlns:p14="http://schemas.microsoft.com/office/powerpoint/2010/main" val="4048487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a:defRPr/>
            </a:pPr>
            <a:fld id="{0A38CF9F-0530-4476-A818-9F687626E345}" type="slidenum">
              <a:rPr lang="lt-LT" smtClean="0"/>
              <a:pPr>
                <a:defRPr/>
              </a:pPr>
              <a:t>11</a:t>
            </a:fld>
            <a:endParaRPr lang="lt-LT"/>
          </a:p>
        </p:txBody>
      </p:sp>
    </p:spTree>
    <p:extLst>
      <p:ext uri="{BB962C8B-B14F-4D97-AF65-F5344CB8AC3E}">
        <p14:creationId xmlns:p14="http://schemas.microsoft.com/office/powerpoint/2010/main" val="6548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a:defRPr/>
            </a:pPr>
            <a:fld id="{0A38CF9F-0530-4476-A818-9F687626E345}" type="slidenum">
              <a:rPr lang="lt-LT" smtClean="0"/>
              <a:pPr>
                <a:defRPr/>
              </a:pPr>
              <a:t>13</a:t>
            </a:fld>
            <a:endParaRPr lang="lt-LT"/>
          </a:p>
        </p:txBody>
      </p:sp>
    </p:spTree>
    <p:extLst>
      <p:ext uri="{BB962C8B-B14F-4D97-AF65-F5344CB8AC3E}">
        <p14:creationId xmlns:p14="http://schemas.microsoft.com/office/powerpoint/2010/main" val="1806441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a:t>Spustelėkite, jei norite keisite ruoš. pav. stilių</a:t>
            </a:r>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ruošinio paantraštės stiliui keisti</a:t>
            </a:r>
          </a:p>
        </p:txBody>
      </p:sp>
      <p:sp>
        <p:nvSpPr>
          <p:cNvPr id="4" name="Datos vietos rezervavimo ženklas 3"/>
          <p:cNvSpPr>
            <a:spLocks noGrp="1"/>
          </p:cNvSpPr>
          <p:nvPr>
            <p:ph type="dt" sz="half" idx="10"/>
          </p:nvPr>
        </p:nvSpPr>
        <p:spPr/>
        <p:txBody>
          <a:bodyPr/>
          <a:lstStyle>
            <a:lvl1pPr>
              <a:defRPr/>
            </a:lvl1pPr>
          </a:lstStyle>
          <a:p>
            <a:pPr>
              <a:defRPr/>
            </a:pPr>
            <a:fld id="{0FA07095-360F-4849-9161-5316CFA8129E}" type="datetimeFigureOut">
              <a:rPr lang="lt-LT"/>
              <a:pPr>
                <a:defRPr/>
              </a:pPr>
              <a:t>2022-04-22</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08D22927-70CF-44CB-A28C-DFB32782AFFF}" type="slidenum">
              <a:rPr lang="lt-LT"/>
              <a:pPr>
                <a:defRPr/>
              </a:pPr>
              <a:t>‹#›</a:t>
            </a:fld>
            <a:endParaRPr lang="lt-LT"/>
          </a:p>
        </p:txBody>
      </p:sp>
    </p:spTree>
    <p:extLst>
      <p:ext uri="{BB962C8B-B14F-4D97-AF65-F5344CB8AC3E}">
        <p14:creationId xmlns:p14="http://schemas.microsoft.com/office/powerpoint/2010/main" val="10351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Vertikalaus teksto vietos rezervavimo ženklas 2"/>
          <p:cNvSpPr>
            <a:spLocks noGrp="1"/>
          </p:cNvSpPr>
          <p:nvPr>
            <p:ph type="body" orient="vert" idx="1"/>
          </p:nvPr>
        </p:nvSpPr>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lvl1pPr>
              <a:defRPr/>
            </a:lvl1pPr>
          </a:lstStyle>
          <a:p>
            <a:pPr>
              <a:defRPr/>
            </a:pPr>
            <a:fld id="{E7BDBCBD-B9D1-47F5-9B9F-93AAD712E2B7}" type="datetimeFigureOut">
              <a:rPr lang="lt-LT"/>
              <a:pPr>
                <a:defRPr/>
              </a:pPr>
              <a:t>2022-04-22</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33CB22BC-2099-4566-9C4D-A8896F135858}" type="slidenum">
              <a:rPr lang="lt-LT"/>
              <a:pPr>
                <a:defRPr/>
              </a:pPr>
              <a:t>‹#›</a:t>
            </a:fld>
            <a:endParaRPr lang="lt-LT"/>
          </a:p>
        </p:txBody>
      </p:sp>
    </p:spTree>
    <p:extLst>
      <p:ext uri="{BB962C8B-B14F-4D97-AF65-F5344CB8AC3E}">
        <p14:creationId xmlns:p14="http://schemas.microsoft.com/office/powerpoint/2010/main" val="3875875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a:t>Spustelėkite, jei norite keisite ruoš. pav. stilių</a:t>
            </a:r>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lvl1pPr>
              <a:defRPr/>
            </a:lvl1pPr>
          </a:lstStyle>
          <a:p>
            <a:pPr>
              <a:defRPr/>
            </a:pPr>
            <a:fld id="{7C75587B-9E24-4486-8912-AAA3C5532FDA}" type="datetimeFigureOut">
              <a:rPr lang="lt-LT"/>
              <a:pPr>
                <a:defRPr/>
              </a:pPr>
              <a:t>2022-04-22</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1772FDAB-90E3-4A8E-BB75-C12FF8CF9860}" type="slidenum">
              <a:rPr lang="lt-LT"/>
              <a:pPr>
                <a:defRPr/>
              </a:pPr>
              <a:t>‹#›</a:t>
            </a:fld>
            <a:endParaRPr lang="lt-LT"/>
          </a:p>
        </p:txBody>
      </p:sp>
    </p:spTree>
    <p:extLst>
      <p:ext uri="{BB962C8B-B14F-4D97-AF65-F5344CB8AC3E}">
        <p14:creationId xmlns:p14="http://schemas.microsoft.com/office/powerpoint/2010/main" val="58847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Turinio vietos rezervavimo ženklas 2"/>
          <p:cNvSpPr>
            <a:spLocks noGrp="1"/>
          </p:cNvSpPr>
          <p:nvPr>
            <p:ph idx="1"/>
          </p:nvPr>
        </p:nvSpPr>
        <p:spPr/>
        <p:txBody>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lvl1pPr>
              <a:defRPr/>
            </a:lvl1pPr>
          </a:lstStyle>
          <a:p>
            <a:pPr>
              <a:defRPr/>
            </a:pPr>
            <a:fld id="{DD38C70F-1828-4EFB-BD84-545AD72CA276}" type="datetimeFigureOut">
              <a:rPr lang="lt-LT"/>
              <a:pPr>
                <a:defRPr/>
              </a:pPr>
              <a:t>2022-04-22</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7B034B7D-B238-4882-A9D6-E6A506730539}" type="slidenum">
              <a:rPr lang="lt-LT"/>
              <a:pPr>
                <a:defRPr/>
              </a:pPr>
              <a:t>‹#›</a:t>
            </a:fld>
            <a:endParaRPr lang="lt-LT"/>
          </a:p>
        </p:txBody>
      </p:sp>
    </p:spTree>
    <p:extLst>
      <p:ext uri="{BB962C8B-B14F-4D97-AF65-F5344CB8AC3E}">
        <p14:creationId xmlns:p14="http://schemas.microsoft.com/office/powerpoint/2010/main" val="118891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Spustelėkite, jei norite keisite ruoš. pav. stilių</a:t>
            </a:r>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ruošinio teksto stiliams keisti</a:t>
            </a:r>
          </a:p>
        </p:txBody>
      </p:sp>
      <p:sp>
        <p:nvSpPr>
          <p:cNvPr id="4" name="Datos vietos rezervavimo ženklas 3"/>
          <p:cNvSpPr>
            <a:spLocks noGrp="1"/>
          </p:cNvSpPr>
          <p:nvPr>
            <p:ph type="dt" sz="half" idx="10"/>
          </p:nvPr>
        </p:nvSpPr>
        <p:spPr/>
        <p:txBody>
          <a:bodyPr/>
          <a:lstStyle>
            <a:lvl1pPr>
              <a:defRPr/>
            </a:lvl1pPr>
          </a:lstStyle>
          <a:p>
            <a:pPr>
              <a:defRPr/>
            </a:pPr>
            <a:fld id="{3E9B171A-42B0-4E0C-A3D8-6F68A4A62404}" type="datetimeFigureOut">
              <a:rPr lang="lt-LT"/>
              <a:pPr>
                <a:defRPr/>
              </a:pPr>
              <a:t>2022-04-22</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0AB52612-D242-4CF5-A442-315FCF63225A}" type="slidenum">
              <a:rPr lang="lt-LT"/>
              <a:pPr>
                <a:defRPr/>
              </a:pPr>
              <a:t>‹#›</a:t>
            </a:fld>
            <a:endParaRPr lang="lt-LT"/>
          </a:p>
        </p:txBody>
      </p:sp>
    </p:spTree>
    <p:extLst>
      <p:ext uri="{BB962C8B-B14F-4D97-AF65-F5344CB8AC3E}">
        <p14:creationId xmlns:p14="http://schemas.microsoft.com/office/powerpoint/2010/main" val="2823011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5" name="Datos vietos rezervavimo ženklas 3"/>
          <p:cNvSpPr>
            <a:spLocks noGrp="1"/>
          </p:cNvSpPr>
          <p:nvPr>
            <p:ph type="dt" sz="half" idx="10"/>
          </p:nvPr>
        </p:nvSpPr>
        <p:spPr/>
        <p:txBody>
          <a:bodyPr/>
          <a:lstStyle>
            <a:lvl1pPr>
              <a:defRPr/>
            </a:lvl1pPr>
          </a:lstStyle>
          <a:p>
            <a:pPr>
              <a:defRPr/>
            </a:pPr>
            <a:fld id="{04421569-46FF-499C-84EB-7BAC2FB01B06}" type="datetimeFigureOut">
              <a:rPr lang="lt-LT"/>
              <a:pPr>
                <a:defRPr/>
              </a:pPr>
              <a:t>2022-04-22</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4AE47CCC-023C-4D0B-BA86-712110B0369D}" type="slidenum">
              <a:rPr lang="lt-LT"/>
              <a:pPr>
                <a:defRPr/>
              </a:pPr>
              <a:t>‹#›</a:t>
            </a:fld>
            <a:endParaRPr lang="lt-LT"/>
          </a:p>
        </p:txBody>
      </p:sp>
    </p:spTree>
    <p:extLst>
      <p:ext uri="{BB962C8B-B14F-4D97-AF65-F5344CB8AC3E}">
        <p14:creationId xmlns:p14="http://schemas.microsoft.com/office/powerpoint/2010/main" val="1902434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a:t>Spustelėkite, jei norite keisite ruoš. pav. stilių</a:t>
            </a:r>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7" name="Datos vietos rezervavimo ženklas 3"/>
          <p:cNvSpPr>
            <a:spLocks noGrp="1"/>
          </p:cNvSpPr>
          <p:nvPr>
            <p:ph type="dt" sz="half" idx="10"/>
          </p:nvPr>
        </p:nvSpPr>
        <p:spPr/>
        <p:txBody>
          <a:bodyPr/>
          <a:lstStyle>
            <a:lvl1pPr>
              <a:defRPr/>
            </a:lvl1pPr>
          </a:lstStyle>
          <a:p>
            <a:pPr>
              <a:defRPr/>
            </a:pPr>
            <a:fld id="{7177A1AC-2A0D-45B5-BE63-0E820E79FBE4}" type="datetimeFigureOut">
              <a:rPr lang="lt-LT"/>
              <a:pPr>
                <a:defRPr/>
              </a:pPr>
              <a:t>2022-04-22</a:t>
            </a:fld>
            <a:endParaRPr lang="lt-LT"/>
          </a:p>
        </p:txBody>
      </p:sp>
      <p:sp>
        <p:nvSpPr>
          <p:cNvPr id="8" name="Poraštės vietos rezervavimo ženklas 4"/>
          <p:cNvSpPr>
            <a:spLocks noGrp="1"/>
          </p:cNvSpPr>
          <p:nvPr>
            <p:ph type="ftr" sz="quarter" idx="11"/>
          </p:nvPr>
        </p:nvSpPr>
        <p:spPr/>
        <p:txBody>
          <a:bodyPr/>
          <a:lstStyle>
            <a:lvl1pPr>
              <a:defRPr/>
            </a:lvl1pPr>
          </a:lstStyle>
          <a:p>
            <a:pPr>
              <a:defRPr/>
            </a:pPr>
            <a:endParaRPr lang="lt-LT"/>
          </a:p>
        </p:txBody>
      </p:sp>
      <p:sp>
        <p:nvSpPr>
          <p:cNvPr id="9" name="Skaidrės numerio vietos rezervavimo ženklas 5"/>
          <p:cNvSpPr>
            <a:spLocks noGrp="1"/>
          </p:cNvSpPr>
          <p:nvPr>
            <p:ph type="sldNum" sz="quarter" idx="12"/>
          </p:nvPr>
        </p:nvSpPr>
        <p:spPr/>
        <p:txBody>
          <a:bodyPr/>
          <a:lstStyle>
            <a:lvl1pPr>
              <a:defRPr/>
            </a:lvl1pPr>
          </a:lstStyle>
          <a:p>
            <a:pPr>
              <a:defRPr/>
            </a:pPr>
            <a:fld id="{F53E886C-1F9B-4ED3-B8C2-94A050F83DD0}" type="slidenum">
              <a:rPr lang="lt-LT"/>
              <a:pPr>
                <a:defRPr/>
              </a:pPr>
              <a:t>‹#›</a:t>
            </a:fld>
            <a:endParaRPr lang="lt-LT"/>
          </a:p>
        </p:txBody>
      </p:sp>
    </p:spTree>
    <p:extLst>
      <p:ext uri="{BB962C8B-B14F-4D97-AF65-F5344CB8AC3E}">
        <p14:creationId xmlns:p14="http://schemas.microsoft.com/office/powerpoint/2010/main" val="382894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Datos vietos rezervavimo ženklas 3"/>
          <p:cNvSpPr>
            <a:spLocks noGrp="1"/>
          </p:cNvSpPr>
          <p:nvPr>
            <p:ph type="dt" sz="half" idx="10"/>
          </p:nvPr>
        </p:nvSpPr>
        <p:spPr/>
        <p:txBody>
          <a:bodyPr/>
          <a:lstStyle>
            <a:lvl1pPr>
              <a:defRPr/>
            </a:lvl1pPr>
          </a:lstStyle>
          <a:p>
            <a:pPr>
              <a:defRPr/>
            </a:pPr>
            <a:fld id="{6AFBC5F0-F2D0-4E8C-AFF1-16DA7BAEE759}" type="datetimeFigureOut">
              <a:rPr lang="lt-LT"/>
              <a:pPr>
                <a:defRPr/>
              </a:pPr>
              <a:t>2022-04-22</a:t>
            </a:fld>
            <a:endParaRPr lang="lt-LT"/>
          </a:p>
        </p:txBody>
      </p:sp>
      <p:sp>
        <p:nvSpPr>
          <p:cNvPr id="4" name="Poraštės vietos rezervavimo ženklas 4"/>
          <p:cNvSpPr>
            <a:spLocks noGrp="1"/>
          </p:cNvSpPr>
          <p:nvPr>
            <p:ph type="ftr" sz="quarter" idx="11"/>
          </p:nvPr>
        </p:nvSpPr>
        <p:spPr/>
        <p:txBody>
          <a:bodyPr/>
          <a:lstStyle>
            <a:lvl1pPr>
              <a:defRPr/>
            </a:lvl1pPr>
          </a:lstStyle>
          <a:p>
            <a:pPr>
              <a:defRPr/>
            </a:pPr>
            <a:endParaRPr lang="lt-LT"/>
          </a:p>
        </p:txBody>
      </p:sp>
      <p:sp>
        <p:nvSpPr>
          <p:cNvPr id="5" name="Skaidrės numerio vietos rezervavimo ženklas 5"/>
          <p:cNvSpPr>
            <a:spLocks noGrp="1"/>
          </p:cNvSpPr>
          <p:nvPr>
            <p:ph type="sldNum" sz="quarter" idx="12"/>
          </p:nvPr>
        </p:nvSpPr>
        <p:spPr/>
        <p:txBody>
          <a:bodyPr/>
          <a:lstStyle>
            <a:lvl1pPr>
              <a:defRPr/>
            </a:lvl1pPr>
          </a:lstStyle>
          <a:p>
            <a:pPr>
              <a:defRPr/>
            </a:pPr>
            <a:fld id="{1CB2F6D6-CA86-4C88-BC3A-4895BD9B8A13}" type="slidenum">
              <a:rPr lang="lt-LT"/>
              <a:pPr>
                <a:defRPr/>
              </a:pPr>
              <a:t>‹#›</a:t>
            </a:fld>
            <a:endParaRPr lang="lt-LT"/>
          </a:p>
        </p:txBody>
      </p:sp>
    </p:spTree>
    <p:extLst>
      <p:ext uri="{BB962C8B-B14F-4D97-AF65-F5344CB8AC3E}">
        <p14:creationId xmlns:p14="http://schemas.microsoft.com/office/powerpoint/2010/main" val="3776897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3"/>
          <p:cNvSpPr>
            <a:spLocks noGrp="1"/>
          </p:cNvSpPr>
          <p:nvPr>
            <p:ph type="dt" sz="half" idx="10"/>
          </p:nvPr>
        </p:nvSpPr>
        <p:spPr/>
        <p:txBody>
          <a:bodyPr/>
          <a:lstStyle>
            <a:lvl1pPr>
              <a:defRPr/>
            </a:lvl1pPr>
          </a:lstStyle>
          <a:p>
            <a:pPr>
              <a:defRPr/>
            </a:pPr>
            <a:fld id="{4472D73E-7AD5-4E9D-8DDF-F05FB7724B42}" type="datetimeFigureOut">
              <a:rPr lang="lt-LT"/>
              <a:pPr>
                <a:defRPr/>
              </a:pPr>
              <a:t>2022-04-22</a:t>
            </a:fld>
            <a:endParaRPr lang="lt-LT"/>
          </a:p>
        </p:txBody>
      </p:sp>
      <p:sp>
        <p:nvSpPr>
          <p:cNvPr id="3" name="Poraštės vietos rezervavimo ženklas 4"/>
          <p:cNvSpPr>
            <a:spLocks noGrp="1"/>
          </p:cNvSpPr>
          <p:nvPr>
            <p:ph type="ftr" sz="quarter" idx="11"/>
          </p:nvPr>
        </p:nvSpPr>
        <p:spPr/>
        <p:txBody>
          <a:bodyPr/>
          <a:lstStyle>
            <a:lvl1pPr>
              <a:defRPr/>
            </a:lvl1pPr>
          </a:lstStyle>
          <a:p>
            <a:pPr>
              <a:defRPr/>
            </a:pPr>
            <a:endParaRPr lang="lt-LT"/>
          </a:p>
        </p:txBody>
      </p:sp>
      <p:sp>
        <p:nvSpPr>
          <p:cNvPr id="4" name="Skaidrės numerio vietos rezervavimo ženklas 5"/>
          <p:cNvSpPr>
            <a:spLocks noGrp="1"/>
          </p:cNvSpPr>
          <p:nvPr>
            <p:ph type="sldNum" sz="quarter" idx="12"/>
          </p:nvPr>
        </p:nvSpPr>
        <p:spPr/>
        <p:txBody>
          <a:bodyPr/>
          <a:lstStyle>
            <a:lvl1pPr>
              <a:defRPr/>
            </a:lvl1pPr>
          </a:lstStyle>
          <a:p>
            <a:pPr>
              <a:defRPr/>
            </a:pPr>
            <a:fld id="{A88966C1-4F7F-4380-BE6D-41C7196F64A5}" type="slidenum">
              <a:rPr lang="lt-LT"/>
              <a:pPr>
                <a:defRPr/>
              </a:pPr>
              <a:t>‹#›</a:t>
            </a:fld>
            <a:endParaRPr lang="lt-LT"/>
          </a:p>
        </p:txBody>
      </p:sp>
    </p:spTree>
    <p:extLst>
      <p:ext uri="{BB962C8B-B14F-4D97-AF65-F5344CB8AC3E}">
        <p14:creationId xmlns:p14="http://schemas.microsoft.com/office/powerpoint/2010/main" val="1186513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a:t>Spustelėkite, jei norite keisite ruoš. pav. stilių</a:t>
            </a:r>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3"/>
          <p:cNvSpPr>
            <a:spLocks noGrp="1"/>
          </p:cNvSpPr>
          <p:nvPr>
            <p:ph type="dt" sz="half" idx="10"/>
          </p:nvPr>
        </p:nvSpPr>
        <p:spPr/>
        <p:txBody>
          <a:bodyPr/>
          <a:lstStyle>
            <a:lvl1pPr>
              <a:defRPr/>
            </a:lvl1pPr>
          </a:lstStyle>
          <a:p>
            <a:pPr>
              <a:defRPr/>
            </a:pPr>
            <a:fld id="{8D711B23-AF82-4335-92DB-F21450F0507A}" type="datetimeFigureOut">
              <a:rPr lang="lt-LT"/>
              <a:pPr>
                <a:defRPr/>
              </a:pPr>
              <a:t>2022-04-22</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24BE0A7D-F355-482B-B0E6-A5B78EEFB697}" type="slidenum">
              <a:rPr lang="lt-LT"/>
              <a:pPr>
                <a:defRPr/>
              </a:pPr>
              <a:t>‹#›</a:t>
            </a:fld>
            <a:endParaRPr lang="lt-LT"/>
          </a:p>
        </p:txBody>
      </p:sp>
    </p:spTree>
    <p:extLst>
      <p:ext uri="{BB962C8B-B14F-4D97-AF65-F5344CB8AC3E}">
        <p14:creationId xmlns:p14="http://schemas.microsoft.com/office/powerpoint/2010/main" val="37816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a:t>Spustelėkite, jei norite keisite ruoš. pav. stilių</a:t>
            </a:r>
          </a:p>
        </p:txBody>
      </p:sp>
      <p:sp>
        <p:nvSpPr>
          <p:cNvPr id="3" name="Paveikslėlio vietos rezervavimo ženklas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3"/>
          <p:cNvSpPr>
            <a:spLocks noGrp="1"/>
          </p:cNvSpPr>
          <p:nvPr>
            <p:ph type="dt" sz="half" idx="10"/>
          </p:nvPr>
        </p:nvSpPr>
        <p:spPr/>
        <p:txBody>
          <a:bodyPr/>
          <a:lstStyle>
            <a:lvl1pPr>
              <a:defRPr/>
            </a:lvl1pPr>
          </a:lstStyle>
          <a:p>
            <a:pPr>
              <a:defRPr/>
            </a:pPr>
            <a:fld id="{3AB399F1-CB62-4D85-9293-EAAEAEB37D5A}" type="datetimeFigureOut">
              <a:rPr lang="lt-LT"/>
              <a:pPr>
                <a:defRPr/>
              </a:pPr>
              <a:t>2022-04-22</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D12FB274-A59E-4A91-8D56-1C6465C6619A}" type="slidenum">
              <a:rPr lang="lt-LT"/>
              <a:pPr>
                <a:defRPr/>
              </a:pPr>
              <a:t>‹#›</a:t>
            </a:fld>
            <a:endParaRPr lang="lt-LT"/>
          </a:p>
        </p:txBody>
      </p:sp>
    </p:spTree>
    <p:extLst>
      <p:ext uri="{BB962C8B-B14F-4D97-AF65-F5344CB8AC3E}">
        <p14:creationId xmlns:p14="http://schemas.microsoft.com/office/powerpoint/2010/main" val="374518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avadinimo vietos rezervavimo ženkla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lt-LT" altLang="lt-LT"/>
              <a:t>Spustelėkite, jei norite keisite ruoš. pav. stilių</a:t>
            </a:r>
          </a:p>
        </p:txBody>
      </p:sp>
      <p:sp>
        <p:nvSpPr>
          <p:cNvPr id="1027" name="Teksto vietos rezervavimo ženklas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t-LT" altLang="lt-LT"/>
              <a:t>Spustelėkite ruošinio teksto stiliams keisti</a:t>
            </a:r>
          </a:p>
          <a:p>
            <a:pPr lvl="1"/>
            <a:r>
              <a:rPr lang="lt-LT" altLang="lt-LT"/>
              <a:t>Antras lygmuo</a:t>
            </a:r>
          </a:p>
          <a:p>
            <a:pPr lvl="2"/>
            <a:r>
              <a:rPr lang="lt-LT" altLang="lt-LT"/>
              <a:t>Trečias lygmuo</a:t>
            </a:r>
          </a:p>
          <a:p>
            <a:pPr lvl="3"/>
            <a:r>
              <a:rPr lang="lt-LT" altLang="lt-LT"/>
              <a:t>Ketvirtas lygmuo</a:t>
            </a:r>
          </a:p>
          <a:p>
            <a:pPr lvl="4"/>
            <a:r>
              <a:rPr lang="lt-LT" altLang="lt-LT"/>
              <a:t>Penktas lygmuo</a:t>
            </a:r>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653D544-48B5-4AF0-AFC8-68AA7FAD84C4}" type="datetimeFigureOut">
              <a:rPr lang="lt-LT"/>
              <a:pPr>
                <a:defRPr/>
              </a:pPr>
              <a:t>2022-04-22</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5DA8E95-1E5D-4A00-A4F4-512F4B151688}"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sveikatosbiuras.lt/"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8.gif"/><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51" name="Rectangle 5"/>
          <p:cNvSpPr>
            <a:spLocks noChangeArrowheads="1"/>
          </p:cNvSpPr>
          <p:nvPr/>
        </p:nvSpPr>
        <p:spPr bwMode="auto">
          <a:xfrm>
            <a:off x="-36512" y="257068"/>
            <a:ext cx="9180512"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05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8" descr="juostele 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Antraštė 9"/>
          <p:cNvSpPr>
            <a:spLocks noGrp="1"/>
          </p:cNvSpPr>
          <p:nvPr>
            <p:ph type="ctrTitle"/>
          </p:nvPr>
        </p:nvSpPr>
        <p:spPr>
          <a:xfrm>
            <a:off x="251519" y="1247668"/>
            <a:ext cx="8713093" cy="4269564"/>
          </a:xfrm>
        </p:spPr>
        <p:txBody>
          <a:bodyPr/>
          <a:lstStyle/>
          <a:p>
            <a:r>
              <a:rPr lang="lt-LT" sz="3600" dirty="0" smtClean="0">
                <a:solidFill>
                  <a:srgbClr val="90C226"/>
                </a:solidFill>
                <a:latin typeface="Times New Roman" panose="02020603050405020304" pitchFamily="18" charset="0"/>
                <a:cs typeface="Times New Roman" panose="02020603050405020304" pitchFamily="18" charset="0"/>
              </a:rPr>
              <a:t/>
            </a:r>
            <a:br>
              <a:rPr lang="lt-LT" sz="3600" dirty="0" smtClean="0">
                <a:solidFill>
                  <a:srgbClr val="90C226"/>
                </a:solidFill>
                <a:latin typeface="Times New Roman" panose="02020603050405020304" pitchFamily="18" charset="0"/>
                <a:cs typeface="Times New Roman" panose="02020603050405020304" pitchFamily="18" charset="0"/>
              </a:rPr>
            </a:br>
            <a:r>
              <a:rPr lang="lt-LT" sz="3600" dirty="0">
                <a:solidFill>
                  <a:srgbClr val="90C226"/>
                </a:solidFill>
                <a:latin typeface="Times New Roman" panose="02020603050405020304" pitchFamily="18" charset="0"/>
                <a:cs typeface="Times New Roman" panose="02020603050405020304" pitchFamily="18" charset="0"/>
              </a:rPr>
              <a:t/>
            </a:r>
            <a:br>
              <a:rPr lang="lt-LT" sz="3600" dirty="0">
                <a:solidFill>
                  <a:srgbClr val="90C226"/>
                </a:solidFill>
                <a:latin typeface="Times New Roman" panose="02020603050405020304" pitchFamily="18" charset="0"/>
                <a:cs typeface="Times New Roman" panose="02020603050405020304" pitchFamily="18" charset="0"/>
              </a:rPr>
            </a:br>
            <a:r>
              <a:rPr lang="lt-LT" sz="3600" dirty="0" smtClean="0">
                <a:solidFill>
                  <a:srgbClr val="90C226"/>
                </a:solidFill>
                <a:latin typeface="Times New Roman" panose="02020603050405020304" pitchFamily="18" charset="0"/>
                <a:cs typeface="Times New Roman" panose="02020603050405020304" pitchFamily="18" charset="0"/>
              </a:rPr>
              <a:t/>
            </a:r>
            <a:br>
              <a:rPr lang="lt-LT" sz="3600" dirty="0" smtClean="0">
                <a:solidFill>
                  <a:srgbClr val="90C226"/>
                </a:solidFill>
                <a:latin typeface="Times New Roman" panose="02020603050405020304" pitchFamily="18" charset="0"/>
                <a:cs typeface="Times New Roman" panose="02020603050405020304" pitchFamily="18" charset="0"/>
              </a:rPr>
            </a:br>
            <a:r>
              <a:rPr lang="lt-LT" sz="3600" dirty="0">
                <a:solidFill>
                  <a:srgbClr val="90C226"/>
                </a:solidFill>
                <a:latin typeface="Times New Roman" panose="02020603050405020304" pitchFamily="18" charset="0"/>
                <a:cs typeface="Times New Roman" panose="02020603050405020304" pitchFamily="18" charset="0"/>
              </a:rPr>
              <a:t/>
            </a:r>
            <a:br>
              <a:rPr lang="lt-LT" sz="3600" dirty="0">
                <a:solidFill>
                  <a:srgbClr val="90C226"/>
                </a:solidFill>
                <a:latin typeface="Times New Roman" panose="02020603050405020304" pitchFamily="18" charset="0"/>
                <a:cs typeface="Times New Roman" panose="02020603050405020304" pitchFamily="18" charset="0"/>
              </a:rPr>
            </a:br>
            <a:r>
              <a:rPr lang="lt-LT" sz="3600" dirty="0" smtClean="0">
                <a:solidFill>
                  <a:srgbClr val="90C226"/>
                </a:solidFill>
                <a:latin typeface="Times New Roman" panose="02020603050405020304" pitchFamily="18" charset="0"/>
                <a:cs typeface="Times New Roman" panose="02020603050405020304" pitchFamily="18" charset="0"/>
              </a:rPr>
              <a:t/>
            </a:r>
            <a:br>
              <a:rPr lang="lt-LT" sz="3600" dirty="0" smtClean="0">
                <a:solidFill>
                  <a:srgbClr val="90C226"/>
                </a:solidFill>
                <a:latin typeface="Times New Roman" panose="02020603050405020304" pitchFamily="18" charset="0"/>
                <a:cs typeface="Times New Roman" panose="02020603050405020304" pitchFamily="18" charset="0"/>
              </a:rPr>
            </a:br>
            <a:r>
              <a:rPr lang="lt-LT" sz="3600" dirty="0" smtClean="0">
                <a:solidFill>
                  <a:srgbClr val="90C226"/>
                </a:solidFill>
                <a:latin typeface="Times New Roman" panose="02020603050405020304" pitchFamily="18" charset="0"/>
                <a:cs typeface="Times New Roman" panose="02020603050405020304" pitchFamily="18" charset="0"/>
              </a:rPr>
              <a:t>Klaipėdos </a:t>
            </a:r>
            <a:r>
              <a:rPr lang="lt-LT" sz="3600" dirty="0">
                <a:solidFill>
                  <a:srgbClr val="90C226"/>
                </a:solidFill>
                <a:latin typeface="Times New Roman" panose="02020603050405020304" pitchFamily="18" charset="0"/>
                <a:cs typeface="Times New Roman" panose="02020603050405020304" pitchFamily="18" charset="0"/>
              </a:rPr>
              <a:t>miesto lopšelio-darželio ,,</a:t>
            </a:r>
            <a:r>
              <a:rPr lang="lt-LT" sz="3600">
                <a:solidFill>
                  <a:srgbClr val="90C226"/>
                </a:solidFill>
                <a:latin typeface="Times New Roman" panose="02020603050405020304" pitchFamily="18" charset="0"/>
                <a:cs typeface="Times New Roman" panose="02020603050405020304" pitchFamily="18" charset="0"/>
              </a:rPr>
              <a:t>Želmenėlis</a:t>
            </a:r>
            <a:r>
              <a:rPr lang="lt-LT" sz="3600" smtClean="0">
                <a:solidFill>
                  <a:srgbClr val="90C226"/>
                </a:solidFill>
                <a:latin typeface="Times New Roman" panose="02020603050405020304" pitchFamily="18" charset="0"/>
                <a:cs typeface="Times New Roman" panose="02020603050405020304" pitchFamily="18" charset="0"/>
              </a:rPr>
              <a:t>“ </a:t>
            </a:r>
            <a:r>
              <a:rPr lang="lt-LT" sz="3600" dirty="0">
                <a:solidFill>
                  <a:srgbClr val="90C226"/>
                </a:solidFill>
                <a:latin typeface="Times New Roman" panose="02020603050405020304" pitchFamily="18" charset="0"/>
                <a:cs typeface="Times New Roman" panose="02020603050405020304" pitchFamily="18" charset="0"/>
              </a:rPr>
              <a:t>moksleivių sveikatos būklė ir rekomendacijos ją pagerinti </a:t>
            </a:r>
            <a:r>
              <a:rPr lang="lt-LT" sz="3600" smtClean="0">
                <a:solidFill>
                  <a:srgbClr val="90C226"/>
                </a:solidFill>
                <a:latin typeface="Times New Roman" panose="02020603050405020304" pitchFamily="18" charset="0"/>
                <a:cs typeface="Times New Roman" panose="02020603050405020304" pitchFamily="18" charset="0"/>
              </a:rPr>
              <a:t/>
            </a:r>
            <a:br>
              <a:rPr lang="lt-LT" sz="3600" smtClean="0">
                <a:solidFill>
                  <a:srgbClr val="90C226"/>
                </a:solidFill>
                <a:latin typeface="Times New Roman" panose="02020603050405020304" pitchFamily="18" charset="0"/>
                <a:cs typeface="Times New Roman" panose="02020603050405020304" pitchFamily="18" charset="0"/>
              </a:rPr>
            </a:br>
            <a:r>
              <a:rPr lang="lt-LT" sz="3600" smtClean="0">
                <a:solidFill>
                  <a:srgbClr val="90C226"/>
                </a:solidFill>
                <a:latin typeface="Times New Roman" panose="02020603050405020304" pitchFamily="18" charset="0"/>
                <a:cs typeface="Times New Roman" panose="02020603050405020304" pitchFamily="18" charset="0"/>
              </a:rPr>
              <a:t>2021-2022 m</a:t>
            </a:r>
            <a:r>
              <a:rPr lang="lt-LT" sz="3600" dirty="0" smtClean="0">
                <a:solidFill>
                  <a:srgbClr val="90C226"/>
                </a:solidFill>
                <a:latin typeface="Times New Roman" panose="02020603050405020304" pitchFamily="18" charset="0"/>
                <a:cs typeface="Times New Roman" panose="02020603050405020304" pitchFamily="18" charset="0"/>
              </a:rPr>
              <a:t>.</a:t>
            </a:r>
            <a:br>
              <a:rPr lang="lt-LT" sz="3600" dirty="0" smtClean="0">
                <a:solidFill>
                  <a:srgbClr val="90C226"/>
                </a:solidFill>
                <a:latin typeface="Times New Roman" panose="02020603050405020304" pitchFamily="18" charset="0"/>
                <a:cs typeface="Times New Roman" panose="02020603050405020304" pitchFamily="18" charset="0"/>
              </a:rPr>
            </a:br>
            <a:r>
              <a:rPr lang="lt-LT" sz="3600" dirty="0" smtClean="0">
                <a:solidFill>
                  <a:srgbClr val="90C226"/>
                </a:solidFill>
                <a:latin typeface="Times New Roman" panose="02020603050405020304" pitchFamily="18" charset="0"/>
                <a:cs typeface="Times New Roman" panose="02020603050405020304" pitchFamily="18" charset="0"/>
              </a:rPr>
              <a:t/>
            </a:r>
            <a:br>
              <a:rPr lang="lt-LT" sz="3600" dirty="0" smtClean="0">
                <a:solidFill>
                  <a:srgbClr val="90C226"/>
                </a:solidFill>
                <a:latin typeface="Times New Roman" panose="02020603050405020304" pitchFamily="18" charset="0"/>
                <a:cs typeface="Times New Roman" panose="02020603050405020304" pitchFamily="18" charset="0"/>
              </a:rPr>
            </a:br>
            <a:r>
              <a:rPr lang="lt-LT" sz="1600" dirty="0" smtClean="0">
                <a:latin typeface="Times New Roman" pitchFamily="18" charset="0"/>
                <a:cs typeface="Times New Roman" pitchFamily="18" charset="0"/>
              </a:rPr>
              <a:t>Visuomenės sveikatos </a:t>
            </a:r>
            <a:r>
              <a:rPr lang="lt-LT" sz="1600" dirty="0">
                <a:latin typeface="Times New Roman" pitchFamily="18" charset="0"/>
                <a:cs typeface="Times New Roman" pitchFamily="18" charset="0"/>
              </a:rPr>
              <a:t>specialistė </a:t>
            </a:r>
            <a:r>
              <a:rPr lang="lt-LT" sz="1600" dirty="0" smtClean="0">
                <a:latin typeface="Times New Roman" pitchFamily="18" charset="0"/>
                <a:cs typeface="Times New Roman" pitchFamily="18" charset="0"/>
              </a:rPr>
              <a:t/>
            </a:r>
            <a:br>
              <a:rPr lang="lt-LT" sz="1600" dirty="0" smtClean="0">
                <a:latin typeface="Times New Roman" pitchFamily="18" charset="0"/>
                <a:cs typeface="Times New Roman" pitchFamily="18" charset="0"/>
              </a:rPr>
            </a:br>
            <a:r>
              <a:rPr lang="lt-LT" sz="1600" dirty="0" smtClean="0">
                <a:latin typeface="Times New Roman" pitchFamily="18" charset="0"/>
                <a:cs typeface="Times New Roman" pitchFamily="18" charset="0"/>
              </a:rPr>
              <a:t>Rima Veličkienė</a:t>
            </a: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endParaRPr lang="lt-LT" sz="1600" dirty="0">
              <a:latin typeface="Times New Roman" pitchFamily="18" charset="0"/>
              <a:cs typeface="Times New Roman" pitchFamily="18" charset="0"/>
            </a:endParaRPr>
          </a:p>
        </p:txBody>
      </p:sp>
      <p:pic>
        <p:nvPicPr>
          <p:cNvPr id="2055" name="Picture 7" descr="juostele 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 name="Picture 2" descr="Description: Klaipėdos miesto visuomenės sveikatos biuras_logo_1 - sumazintas">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9992" y="457199"/>
            <a:ext cx="2331020" cy="53340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hlinkClick r:id="rId5"/>
          </p:cNvPr>
          <p:cNvSpPr>
            <a:spLocks noChangeArrowheads="1"/>
          </p:cNvSpPr>
          <p:nvPr/>
        </p:nvSpPr>
        <p:spPr bwMode="auto">
          <a:xfrm>
            <a:off x="0" y="838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sp>
        <p:nvSpPr>
          <p:cNvPr id="5" name="Rectangle 6">
            <a:hlinkClick r:id="rId5"/>
          </p:cNvPr>
          <p:cNvSpPr>
            <a:spLocks noChangeArrowheads="1"/>
          </p:cNvSpPr>
          <p:nvPr/>
        </p:nvSpPr>
        <p:spPr bwMode="auto">
          <a:xfrm>
            <a:off x="152400" y="990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Klaipėdos lopšelio-darželio ,,</a:t>
            </a:r>
            <a:r>
              <a:rPr lang="lt-LT" sz="3600" b="1" dirty="0" err="1">
                <a:solidFill>
                  <a:srgbClr val="90C226"/>
                </a:solidFill>
                <a:latin typeface="Times New Roman" panose="02020603050405020304" pitchFamily="18" charset="0"/>
                <a:cs typeface="Times New Roman" panose="02020603050405020304" pitchFamily="18" charset="0"/>
              </a:rPr>
              <a:t>Želmenėlis</a:t>
            </a:r>
            <a:r>
              <a:rPr lang="lt-LT" sz="3600" b="1" dirty="0">
                <a:solidFill>
                  <a:srgbClr val="90C226"/>
                </a:solidFill>
                <a:latin typeface="Times New Roman" panose="02020603050405020304" pitchFamily="18" charset="0"/>
                <a:cs typeface="Times New Roman" panose="02020603050405020304" pitchFamily="18" charset="0"/>
              </a:rPr>
              <a:t>“ sveikatos rodiklių suvestinė (3</a:t>
            </a:r>
            <a:r>
              <a:rPr lang="en-US" sz="3600" b="1" dirty="0">
                <a:solidFill>
                  <a:srgbClr val="90C226"/>
                </a:solidFill>
                <a:latin typeface="Times New Roman" panose="02020603050405020304" pitchFamily="18" charset="0"/>
                <a:cs typeface="Times New Roman" panose="02020603050405020304" pitchFamily="18" charset="0"/>
              </a:rPr>
              <a:t>)</a:t>
            </a:r>
            <a:endParaRPr lang="lt-LT" dirty="0"/>
          </a:p>
        </p:txBody>
      </p:sp>
      <p:graphicFrame>
        <p:nvGraphicFramePr>
          <p:cNvPr id="4" name="Turinio vietos rezervavimo ženklas 3"/>
          <p:cNvGraphicFramePr>
            <a:graphicFrameLocks noGrp="1"/>
          </p:cNvGraphicFramePr>
          <p:nvPr>
            <p:ph idx="1"/>
          </p:nvPr>
        </p:nvGraphicFramePr>
        <p:xfrm>
          <a:off x="717550" y="1732819"/>
          <a:ext cx="7708900" cy="4260724"/>
        </p:xfrm>
        <a:graphic>
          <a:graphicData uri="http://schemas.openxmlformats.org/drawingml/2006/table">
            <a:tbl>
              <a:tblPr firstRow="1" bandRow="1"/>
              <a:tblGrid>
                <a:gridCol w="571500">
                  <a:extLst>
                    <a:ext uri="{9D8B030D-6E8A-4147-A177-3AD203B41FA5}">
                      <a16:colId xmlns:a16="http://schemas.microsoft.com/office/drawing/2014/main" val="1324131681"/>
                    </a:ext>
                  </a:extLst>
                </a:gridCol>
                <a:gridCol w="2006600">
                  <a:extLst>
                    <a:ext uri="{9D8B030D-6E8A-4147-A177-3AD203B41FA5}">
                      <a16:colId xmlns:a16="http://schemas.microsoft.com/office/drawing/2014/main" val="3298721081"/>
                    </a:ext>
                  </a:extLst>
                </a:gridCol>
                <a:gridCol w="1282700">
                  <a:extLst>
                    <a:ext uri="{9D8B030D-6E8A-4147-A177-3AD203B41FA5}">
                      <a16:colId xmlns:a16="http://schemas.microsoft.com/office/drawing/2014/main" val="3243247370"/>
                    </a:ext>
                  </a:extLst>
                </a:gridCol>
                <a:gridCol w="1282700">
                  <a:extLst>
                    <a:ext uri="{9D8B030D-6E8A-4147-A177-3AD203B41FA5}">
                      <a16:colId xmlns:a16="http://schemas.microsoft.com/office/drawing/2014/main" val="121858810"/>
                    </a:ext>
                  </a:extLst>
                </a:gridCol>
                <a:gridCol w="1282700">
                  <a:extLst>
                    <a:ext uri="{9D8B030D-6E8A-4147-A177-3AD203B41FA5}">
                      <a16:colId xmlns:a16="http://schemas.microsoft.com/office/drawing/2014/main" val="922797973"/>
                    </a:ext>
                  </a:extLst>
                </a:gridCol>
                <a:gridCol w="1282700">
                  <a:extLst>
                    <a:ext uri="{9D8B030D-6E8A-4147-A177-3AD203B41FA5}">
                      <a16:colId xmlns:a16="http://schemas.microsoft.com/office/drawing/2014/main" val="1038416112"/>
                    </a:ext>
                  </a:extLst>
                </a:gridCol>
              </a:tblGrid>
              <a:tr h="659765">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400" kern="1200">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Rodiklis</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400" kern="1200">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Eil. Nr.</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4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Rodiklio reikšmė</a:t>
                      </a:r>
                      <a:r>
                        <a:rPr lang="en-US" sz="14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ugd.</a:t>
                      </a:r>
                      <a:r>
                        <a:rPr lang="lt-LT" sz="14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įst.</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4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Rodiklio reikšmė  savivaldybėje</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4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Pokytis nuo praeitų metų</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extLst>
                  <a:ext uri="{0D108BD9-81ED-4DB2-BD59-A6C34878D82A}">
                    <a16:rowId xmlns:a16="http://schemas.microsoft.com/office/drawing/2014/main" val="3330994213"/>
                  </a:ext>
                </a:extLst>
              </a:tr>
              <a:tr h="577215">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priskiriamų parengiamajai fizinio ugdymo grupei,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11.</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3619084036"/>
                  </a:ext>
                </a:extLst>
              </a:tr>
              <a:tr h="577215">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priskiriamų specialiajai fizinio ugdymo grupei,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12.</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697203908"/>
                  </a:ext>
                </a:extLst>
              </a:tr>
              <a:tr h="577215">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kuriems nurodytos bendrosios rekomendacijos,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12,08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12,08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+16,38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1171173751"/>
                  </a:ext>
                </a:extLst>
              </a:tr>
              <a:tr h="499745">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fontAlgn="ctr">
                        <a:lnSpc>
                          <a:spcPct val="107000"/>
                        </a:lnSpc>
                        <a:spcAft>
                          <a:spcPts val="0"/>
                        </a:spcAft>
                      </a:pPr>
                      <a:r>
                        <a:rPr lang="lt-LT"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kuriems nurodytos specialiosios rekomendacijos, dalis (%)</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458895442"/>
                  </a:ext>
                </a:extLst>
              </a:tr>
              <a:tr h="384810">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fontAlgn="ctr">
                        <a:lnSpc>
                          <a:spcPct val="107000"/>
                        </a:lnSpc>
                        <a:spcAft>
                          <a:spcPts val="0"/>
                        </a:spcAft>
                      </a:pPr>
                      <a:r>
                        <a:rPr lang="lt-LT" sz="11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atleistų nuo kūno kultūros pamokų,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15.</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2512252550"/>
                  </a:ext>
                </a:extLst>
              </a:tr>
              <a:tr h="334645">
                <a:tc>
                  <a:txBody>
                    <a:bodyPr/>
                    <a:lstStyle/>
                    <a:p>
                      <a:pPr>
                        <a:lnSpc>
                          <a:spcPct val="107000"/>
                        </a:lnSpc>
                      </a:pPr>
                      <a:endParaRPr lang="lt-LT" sz="1100">
                        <a:effectLst/>
                        <a:latin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fontAlgn="ctr">
                        <a:lnSpc>
                          <a:spcPct val="107000"/>
                        </a:lnSpc>
                        <a:spcAft>
                          <a:spcPts val="0"/>
                        </a:spcAft>
                      </a:pPr>
                      <a:r>
                        <a:rPr lang="lt-LT"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kuriems pritaikytas maitinimas, dalis (%)</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16.</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2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1543652694"/>
                  </a:ext>
                </a:extLst>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spTree>
    <p:extLst>
      <p:ext uri="{BB962C8B-B14F-4D97-AF65-F5344CB8AC3E}">
        <p14:creationId xmlns:p14="http://schemas.microsoft.com/office/powerpoint/2010/main" val="3985215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57200" y="1124744"/>
            <a:ext cx="8229600" cy="648072"/>
          </a:xfrm>
        </p:spPr>
        <p:txBody>
          <a:bodyPr/>
          <a:lstStyle/>
          <a:p>
            <a:r>
              <a:rPr lang="lt-LT" sz="3600" b="1" dirty="0" smtClean="0">
                <a:solidFill>
                  <a:srgbClr val="90C226"/>
                </a:solidFill>
                <a:latin typeface="Times New Roman" panose="02020603050405020304" pitchFamily="18" charset="0"/>
                <a:cs typeface="Times New Roman" panose="02020603050405020304" pitchFamily="18" charset="0"/>
              </a:rPr>
              <a:t>Klaipėdos </a:t>
            </a:r>
            <a:r>
              <a:rPr lang="lt-LT" sz="3600" b="1" dirty="0">
                <a:solidFill>
                  <a:srgbClr val="90C226"/>
                </a:solidFill>
                <a:latin typeface="Times New Roman" panose="02020603050405020304" pitchFamily="18" charset="0"/>
                <a:cs typeface="Times New Roman" panose="02020603050405020304" pitchFamily="18" charset="0"/>
              </a:rPr>
              <a:t>lopšelio-darželio ,,Želmenėlis“ sveikatos rodiklių suvestinė (4</a:t>
            </a:r>
            <a:r>
              <a:rPr lang="en-US" sz="3600" b="1" dirty="0">
                <a:solidFill>
                  <a:srgbClr val="90C226"/>
                </a:solidFill>
                <a:latin typeface="Times New Roman" panose="02020603050405020304" pitchFamily="18" charset="0"/>
                <a:cs typeface="Times New Roman" panose="02020603050405020304" pitchFamily="18" charset="0"/>
              </a:rPr>
              <a:t>)</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321810853"/>
              </p:ext>
            </p:extLst>
          </p:nvPr>
        </p:nvGraphicFramePr>
        <p:xfrm>
          <a:off x="516458" y="2204863"/>
          <a:ext cx="8111083" cy="4288746"/>
        </p:xfrm>
        <a:graphic>
          <a:graphicData uri="http://schemas.openxmlformats.org/drawingml/2006/table">
            <a:tbl>
              <a:tblPr firstRow="1" bandRow="1"/>
              <a:tblGrid>
                <a:gridCol w="402550">
                  <a:extLst>
                    <a:ext uri="{9D8B030D-6E8A-4147-A177-3AD203B41FA5}">
                      <a16:colId xmlns:a16="http://schemas.microsoft.com/office/drawing/2014/main" val="2876163255"/>
                    </a:ext>
                  </a:extLst>
                </a:gridCol>
                <a:gridCol w="1971294">
                  <a:extLst>
                    <a:ext uri="{9D8B030D-6E8A-4147-A177-3AD203B41FA5}">
                      <a16:colId xmlns:a16="http://schemas.microsoft.com/office/drawing/2014/main" val="3404134390"/>
                    </a:ext>
                  </a:extLst>
                </a:gridCol>
                <a:gridCol w="731199">
                  <a:extLst>
                    <a:ext uri="{9D8B030D-6E8A-4147-A177-3AD203B41FA5}">
                      <a16:colId xmlns:a16="http://schemas.microsoft.com/office/drawing/2014/main" val="2636649498"/>
                    </a:ext>
                  </a:extLst>
                </a:gridCol>
                <a:gridCol w="1636035">
                  <a:extLst>
                    <a:ext uri="{9D8B030D-6E8A-4147-A177-3AD203B41FA5}">
                      <a16:colId xmlns:a16="http://schemas.microsoft.com/office/drawing/2014/main" val="3905751848"/>
                    </a:ext>
                  </a:extLst>
                </a:gridCol>
                <a:gridCol w="2155145">
                  <a:extLst>
                    <a:ext uri="{9D8B030D-6E8A-4147-A177-3AD203B41FA5}">
                      <a16:colId xmlns:a16="http://schemas.microsoft.com/office/drawing/2014/main" val="680479176"/>
                    </a:ext>
                  </a:extLst>
                </a:gridCol>
                <a:gridCol w="1214860">
                  <a:extLst>
                    <a:ext uri="{9D8B030D-6E8A-4147-A177-3AD203B41FA5}">
                      <a16:colId xmlns:a16="http://schemas.microsoft.com/office/drawing/2014/main" val="3191785267"/>
                    </a:ext>
                  </a:extLst>
                </a:gridCol>
              </a:tblGrid>
              <a:tr h="797281">
                <a:tc>
                  <a:txBody>
                    <a:bodyPr/>
                    <a:lstStyle/>
                    <a:p>
                      <a:pPr algn="ctr">
                        <a:lnSpc>
                          <a:spcPct val="107000"/>
                        </a:lnSpc>
                        <a:spcAft>
                          <a:spcPts val="0"/>
                        </a:spcAft>
                      </a:pPr>
                      <a:r>
                        <a:rPr lang="lt-LT" sz="11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Eil. Nr.</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7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Rodiklis</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7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N</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7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Rodiklio reikšmė</a:t>
                      </a:r>
                      <a:r>
                        <a:rPr lang="en-US" sz="17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kern="1200"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ugd</a:t>
                      </a:r>
                      <a:r>
                        <a:rPr lang="en-US" sz="17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lt-LT" sz="17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700" kern="1200" dirty="0" err="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įst</a:t>
                      </a:r>
                      <a:r>
                        <a:rPr lang="lt-LT" sz="17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700"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Rodiklio reikšmė  savivaldybėje</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7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Pokytis nuo praeitų metų</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extLst>
                  <a:ext uri="{0D108BD9-81ED-4DB2-BD59-A6C34878D82A}">
                    <a16:rowId xmlns:a16="http://schemas.microsoft.com/office/drawing/2014/main" val="1382292468"/>
                  </a:ext>
                </a:extLst>
              </a:tr>
              <a:tr h="627477">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labai žemą bendrą (KPI+kpi) indeksą, dalis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19,35</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12,27</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+86,51</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541698936"/>
                  </a:ext>
                </a:extLst>
              </a:tr>
              <a:tr h="627477">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žemą bendrą (KPI+kpi) indeksą, dalis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14,29</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9,14</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-9,50</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1910837161"/>
                  </a:ext>
                </a:extLst>
              </a:tr>
              <a:tr h="565751">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fontAlgn="ct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vidutinį bendrą (KPI+kpi) indeksą, dalis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008" marR="6008" marT="60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20,25</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6,07</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-26,93</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1336050087"/>
                  </a:ext>
                </a:extLst>
              </a:tr>
              <a:tr h="565751">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fontAlgn="ct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aukštą bendrą (KPI+kpi) indeksą, dalis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008" marR="6008" marT="60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26,53</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+105,04</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925803212"/>
                  </a:ext>
                </a:extLst>
              </a:tr>
              <a:tr h="565751">
                <a:tc>
                  <a:txBody>
                    <a:bodyPr/>
                    <a:lstStyle/>
                    <a:p>
                      <a:pP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86518" marR="86518" marT="43259" marB="4325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fontAlgn="ctr">
                        <a:lnSpc>
                          <a:spcPct val="107000"/>
                        </a:lnSpc>
                        <a:spcAft>
                          <a:spcPts val="0"/>
                        </a:spcAft>
                      </a:pPr>
                      <a:r>
                        <a:rPr lang="lt-LT" sz="13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labai aukštą bendrą (KPI+kpi) indeksą, dalis (%)</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6008" marR="6008" marT="60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18,46</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4,93</a:t>
                      </a:r>
                      <a:endParaRPr lang="lt-LT" sz="100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5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-29,34</a:t>
                      </a:r>
                      <a:endParaRPr lang="lt-L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4033" marR="24033" marT="24033" marB="2403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3988444619"/>
                  </a:ext>
                </a:extLst>
              </a:tr>
            </a:tbl>
          </a:graphicData>
        </a:graphic>
      </p:graphicFrame>
      <p:sp>
        <p:nvSpPr>
          <p:cNvPr id="5" name="Rectangle 1"/>
          <p:cNvSpPr>
            <a:spLocks noChangeArrowheads="1"/>
          </p:cNvSpPr>
          <p:nvPr/>
        </p:nvSpPr>
        <p:spPr bwMode="auto">
          <a:xfrm>
            <a:off x="0" y="-94565"/>
            <a:ext cx="87484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lt-LT" sz="1200" b="0" i="1" u="none" strike="noStrike" cap="none" normalizeH="0" baseline="0" dirty="0" smtClean="0">
                <a:ln>
                  <a:noFill/>
                </a:ln>
                <a:solidFill>
                  <a:srgbClr val="000000"/>
                </a:solidFill>
                <a:effectLst/>
                <a:latin typeface="Arial" panose="020B0604020202020204" pitchFamily="34" charset="0"/>
                <a:ea typeface="+mn-ea" charset="0"/>
                <a:cs typeface="+mn-cs" charset="0"/>
              </a:rPr>
              <a:t>KPI ir </a:t>
            </a:r>
            <a:r>
              <a:rPr kumimoji="0" lang="lt-LT" altLang="lt-LT" sz="1200" b="0" i="1" u="none" strike="noStrike" cap="none" normalizeH="0" baseline="0" dirty="0" err="1" smtClean="0">
                <a:ln>
                  <a:noFill/>
                </a:ln>
                <a:solidFill>
                  <a:srgbClr val="000000"/>
                </a:solidFill>
                <a:effectLst/>
                <a:latin typeface="Arial" panose="020B0604020202020204" pitchFamily="34" charset="0"/>
                <a:ea typeface="+mn-ea" charset="0"/>
                <a:cs typeface="+mn-cs" charset="0"/>
              </a:rPr>
              <a:t>kpi</a:t>
            </a:r>
            <a:r>
              <a:rPr kumimoji="0" lang="lt-LT" altLang="lt-LT" sz="1200" b="0" i="1" u="none" strike="noStrike" cap="none" normalizeH="0" baseline="0" dirty="0" smtClean="0">
                <a:ln>
                  <a:noFill/>
                </a:ln>
                <a:solidFill>
                  <a:srgbClr val="000000"/>
                </a:solidFill>
                <a:effectLst/>
                <a:latin typeface="Arial" panose="020B0604020202020204" pitchFamily="34" charset="0"/>
                <a:ea typeface="+mn-ea" charset="0"/>
                <a:cs typeface="+mn-cs" charset="0"/>
              </a:rPr>
              <a:t> </a:t>
            </a:r>
            <a:r>
              <a:rPr kumimoji="0" lang="lt-LT" altLang="lt-LT" sz="1200" b="0" i="1" u="none" strike="noStrike" cap="none" normalizeH="0" baseline="0" dirty="0" err="1" smtClean="0">
                <a:ln>
                  <a:noFill/>
                </a:ln>
                <a:solidFill>
                  <a:srgbClr val="000000"/>
                </a:solidFill>
                <a:effectLst/>
                <a:latin typeface="Arial" panose="020B0604020202020204" pitchFamily="34" charset="0"/>
                <a:ea typeface="+mn-ea" charset="0"/>
                <a:cs typeface="+mn-cs" charset="0"/>
              </a:rPr>
              <a:t>indekos</a:t>
            </a:r>
            <a:r>
              <a:rPr kumimoji="0" lang="lt-LT" altLang="lt-LT" sz="1200" b="0" i="1" u="none" strike="noStrike" cap="none" normalizeH="0" baseline="0" dirty="0" smtClean="0">
                <a:ln>
                  <a:noFill/>
                </a:ln>
                <a:solidFill>
                  <a:srgbClr val="000000"/>
                </a:solidFill>
                <a:effectLst/>
                <a:latin typeface="Arial" panose="020B0604020202020204" pitchFamily="34" charset="0"/>
                <a:ea typeface="+mn-ea" charset="0"/>
                <a:cs typeface="+mn-cs" charset="0"/>
              </a:rPr>
              <a:t> ribos: Labai žemas - mažiau nei 1,2. Žemas - 1,2-2,6. Vidutinis 2,7-4,4. Aukštas 4,5-6,5. Labai aukštas - daugiau nei 6,5</a:t>
            </a:r>
            <a:endParaRPr kumimoji="0" lang="lt-LT" altLang="lt-LT"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lt-LT" sz="1200" b="0" i="1" u="none" strike="noStrike" cap="none" normalizeH="0" baseline="0" dirty="0" smtClean="0">
                <a:ln>
                  <a:noFill/>
                </a:ln>
                <a:solidFill>
                  <a:srgbClr val="000000"/>
                </a:solidFill>
                <a:effectLst/>
                <a:latin typeface="Calibri" panose="020F0502020204030204" pitchFamily="34" charset="0"/>
                <a:ea typeface="+mn-ea" charset="0"/>
                <a:cs typeface="Times New Roman" panose="02020603050405020304" pitchFamily="18" charset="0"/>
              </a:rPr>
              <a:t>Šaltinis</a:t>
            </a:r>
            <a:r>
              <a:rPr kumimoji="0" lang="en-US" altLang="lt-LT" sz="1200" b="0" i="1" u="none" strike="noStrike" cap="none" normalizeH="0" baseline="0" dirty="0" err="1" smtClean="0">
                <a:ln>
                  <a:noFill/>
                </a:ln>
                <a:solidFill>
                  <a:srgbClr val="000000"/>
                </a:solidFill>
                <a:effectLst/>
                <a:latin typeface="Calibri" panose="020F0502020204030204" pitchFamily="34" charset="0"/>
                <a:ea typeface="+mn-ea" charset="0"/>
                <a:cs typeface="Times New Roman" panose="02020603050405020304" pitchFamily="18" charset="0"/>
              </a:rPr>
              <a:t>Vaik</a:t>
            </a:r>
            <a:r>
              <a:rPr kumimoji="0" lang="lt-LT" altLang="lt-LT" sz="1200" b="0" i="1" u="none" strike="noStrike" cap="none" normalizeH="0" baseline="0" dirty="0" smtClean="0">
                <a:ln>
                  <a:noFill/>
                </a:ln>
                <a:solidFill>
                  <a:srgbClr val="000000"/>
                </a:solidFill>
                <a:effectLst/>
                <a:latin typeface="Calibri" panose="020F0502020204030204" pitchFamily="34" charset="0"/>
                <a:ea typeface="+mn-ea" charset="0"/>
                <a:cs typeface="Times New Roman" panose="02020603050405020304" pitchFamily="18" charset="0"/>
              </a:rPr>
              <a:t>ų sveikatos stebėsenos informacinė sistema (VSSIS</a:t>
            </a:r>
            <a:endParaRPr kumimoji="0" lang="lt-LT" altLang="lt-L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18019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Ugdymo įstaigos sveikatos rodiklių suvestinė (5)</a:t>
            </a:r>
            <a:endParaRPr lang="lt-LT" dirty="0"/>
          </a:p>
        </p:txBody>
      </p:sp>
      <p:graphicFrame>
        <p:nvGraphicFramePr>
          <p:cNvPr id="5" name="Content Placeholder 20"/>
          <p:cNvGraphicFramePr>
            <a:graphicFrameLocks/>
          </p:cNvGraphicFramePr>
          <p:nvPr>
            <p:extLst>
              <p:ext uri="{D42A27DB-BD31-4B8C-83A1-F6EECF244321}">
                <p14:modId xmlns:p14="http://schemas.microsoft.com/office/powerpoint/2010/main" val="2660288362"/>
              </p:ext>
            </p:extLst>
          </p:nvPr>
        </p:nvGraphicFramePr>
        <p:xfrm>
          <a:off x="677690" y="2096654"/>
          <a:ext cx="8009110"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2098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Ugdymo įstaigos sveikatos rodiklių suvestinė (</a:t>
            </a:r>
            <a:r>
              <a:rPr lang="en-GB" sz="3600" b="1" dirty="0">
                <a:solidFill>
                  <a:srgbClr val="90C226"/>
                </a:solidFill>
                <a:latin typeface="Times New Roman" panose="02020603050405020304" pitchFamily="18" charset="0"/>
                <a:cs typeface="Times New Roman" panose="02020603050405020304" pitchFamily="18" charset="0"/>
              </a:rPr>
              <a:t>6</a:t>
            </a:r>
            <a:r>
              <a:rPr lang="lt-LT" sz="3600" b="1" dirty="0">
                <a:solidFill>
                  <a:srgbClr val="90C226"/>
                </a:solidFill>
                <a:latin typeface="Times New Roman" panose="02020603050405020304" pitchFamily="18" charset="0"/>
                <a:cs typeface="Times New Roman" panose="02020603050405020304" pitchFamily="18" charset="0"/>
              </a:rPr>
              <a:t>)</a:t>
            </a:r>
            <a:endParaRPr lang="lt-LT" dirty="0"/>
          </a:p>
        </p:txBody>
      </p:sp>
      <p:sp>
        <p:nvSpPr>
          <p:cNvPr id="3" name="Turinio vietos rezervavimo ženklas 2"/>
          <p:cNvSpPr>
            <a:spLocks noGrp="1"/>
          </p:cNvSpPr>
          <p:nvPr>
            <p:ph idx="1"/>
          </p:nvPr>
        </p:nvSpPr>
        <p:spPr/>
        <p:txBody>
          <a:bodyPr/>
          <a:lstStyle/>
          <a:p>
            <a:pPr lvl="3"/>
            <a:endParaRPr lang="lt-LT" dirty="0"/>
          </a:p>
        </p:txBody>
      </p:sp>
      <p:graphicFrame>
        <p:nvGraphicFramePr>
          <p:cNvPr id="4" name="Content Placeholder 6"/>
          <p:cNvGraphicFramePr>
            <a:graphicFrameLocks/>
          </p:cNvGraphicFramePr>
          <p:nvPr>
            <p:extLst>
              <p:ext uri="{D42A27DB-BD31-4B8C-83A1-F6EECF244321}">
                <p14:modId xmlns:p14="http://schemas.microsoft.com/office/powerpoint/2010/main" val="2801264469"/>
              </p:ext>
            </p:extLst>
          </p:nvPr>
        </p:nvGraphicFramePr>
        <p:xfrm>
          <a:off x="683568" y="2244726"/>
          <a:ext cx="7660208"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4599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rebuchet MS" panose="020B0603020202020204"/>
              </a:rPr>
              <a:t>Ugdymo įstaigos sveikatos rodiklių suvestinė </a:t>
            </a:r>
            <a:r>
              <a:rPr lang="lt-LT" sz="3600" b="1" dirty="0" smtClean="0">
                <a:solidFill>
                  <a:srgbClr val="90C226"/>
                </a:solidFill>
                <a:latin typeface="Trebuchet MS" panose="020B0603020202020204"/>
              </a:rPr>
              <a:t>(7)</a:t>
            </a:r>
            <a:endParaRPr lang="lt-LT" dirty="0"/>
          </a:p>
        </p:txBody>
      </p:sp>
      <p:graphicFrame>
        <p:nvGraphicFramePr>
          <p:cNvPr id="4" name="Content Placeholder 20"/>
          <p:cNvGraphicFramePr>
            <a:graphicFrameLocks/>
          </p:cNvGraphicFramePr>
          <p:nvPr>
            <p:extLst>
              <p:ext uri="{D42A27DB-BD31-4B8C-83A1-F6EECF244321}">
                <p14:modId xmlns:p14="http://schemas.microsoft.com/office/powerpoint/2010/main" val="907201552"/>
              </p:ext>
            </p:extLst>
          </p:nvPr>
        </p:nvGraphicFramePr>
        <p:xfrm>
          <a:off x="683568" y="2172465"/>
          <a:ext cx="8590434" cy="38488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9986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Apibendrinimas </a:t>
            </a:r>
            <a:br>
              <a:rPr lang="lt-LT" sz="3600" b="1" dirty="0">
                <a:solidFill>
                  <a:srgbClr val="90C226"/>
                </a:solidFill>
                <a:latin typeface="Times New Roman" panose="02020603050405020304" pitchFamily="18" charset="0"/>
                <a:cs typeface="Times New Roman" panose="02020603050405020304" pitchFamily="18" charset="0"/>
              </a:rPr>
            </a:br>
            <a:r>
              <a:rPr lang="lt-LT" sz="3600" b="1" dirty="0">
                <a:solidFill>
                  <a:srgbClr val="90C226"/>
                </a:solidFill>
                <a:latin typeface="Times New Roman" panose="02020603050405020304" pitchFamily="18" charset="0"/>
                <a:cs typeface="Times New Roman" panose="02020603050405020304" pitchFamily="18" charset="0"/>
              </a:rPr>
              <a:t>(1) </a:t>
            </a:r>
            <a:endParaRPr lang="lt-LT" dirty="0"/>
          </a:p>
        </p:txBody>
      </p:sp>
      <p:sp>
        <p:nvSpPr>
          <p:cNvPr id="3" name="Turinio vietos rezervavimo ženklas 2"/>
          <p:cNvSpPr>
            <a:spLocks noGrp="1"/>
          </p:cNvSpPr>
          <p:nvPr>
            <p:ph idx="1"/>
          </p:nvPr>
        </p:nvSpPr>
        <p:spPr/>
        <p:txBody>
          <a:bodyPr/>
          <a:lstStyle/>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Mokinio sveikatos pažymėjimą sudaro I dalis „Sveikatos būklės įvertinimas“ ir II dalis „Dantų ir žandikaulių būklės įvertinimas“. Užpildytos pažymėjimo I ir II dalys nesusijusios ir į Elektroninę sveikatos paslaugų ir bendradarbiavimo infrastruktūros informacinę sistemą (toliau – ESPBI IS) pateikiamos atskirai. Pirmą pažymėjimo dalį turi teisę pildyti šeimos gydytojas (vaikų ligų ir vidaus ligų gydytojai) arba slaugytojas, antrą dalį – gydytojas odontologas arba gydytojas odontologas specialistas, arba burnos higienistas.</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2020–2021 m. m. Klaipėdos lopšelį-darželį ,,</a:t>
            </a:r>
            <a:r>
              <a:rPr lang="lt-LT" sz="1800" dirty="0" err="1">
                <a:solidFill>
                  <a:prstClr val="black"/>
                </a:solidFill>
                <a:latin typeface="Times New Roman" panose="02020603050405020304" pitchFamily="18" charset="0"/>
                <a:cs typeface="Times New Roman" panose="02020603050405020304" pitchFamily="18" charset="0"/>
              </a:rPr>
              <a:t>Želmenėlis</a:t>
            </a:r>
            <a:r>
              <a:rPr lang="lt-LT" sz="1800" dirty="0">
                <a:solidFill>
                  <a:prstClr val="black"/>
                </a:solidFill>
                <a:latin typeface="Times New Roman" panose="02020603050405020304" pitchFamily="18" charset="0"/>
                <a:cs typeface="Times New Roman" panose="02020603050405020304" pitchFamily="18" charset="0"/>
              </a:rPr>
              <a:t>“ lanko 187 mokiniai. Mokinių, pristačiusių pilnai užpildytą formą Nr. E027-1 sudaro – 89,30 proc. Pristatyta I dalis „Fizinės būklės įvertinimas“ sudaro – 97,32 proc., II dalis „Dantų ir žandikaulių būklės įvertinimas“ – 95,72 proc. </a:t>
            </a:r>
            <a:r>
              <a:rPr lang="lt-LT" sz="1800">
                <a:solidFill>
                  <a:prstClr val="black"/>
                </a:solidFill>
                <a:latin typeface="Times New Roman" panose="02020603050405020304" pitchFamily="18" charset="0"/>
                <a:cs typeface="Times New Roman" panose="02020603050405020304" pitchFamily="18" charset="0"/>
              </a:rPr>
              <a:t>Mokinių, galinčių dalyvauti ugdymo veikloje be jokių apribojimų sudaro – 89,56 proc.</a:t>
            </a:r>
          </a:p>
          <a:p>
            <a:endParaRPr lang="lt-LT" dirty="0"/>
          </a:p>
        </p:txBody>
      </p:sp>
    </p:spTree>
    <p:extLst>
      <p:ext uri="{BB962C8B-B14F-4D97-AF65-F5344CB8AC3E}">
        <p14:creationId xmlns:p14="http://schemas.microsoft.com/office/powerpoint/2010/main" val="1832853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Apibendrinimas </a:t>
            </a:r>
            <a:br>
              <a:rPr lang="lt-LT" sz="3600" b="1" dirty="0">
                <a:solidFill>
                  <a:srgbClr val="90C226"/>
                </a:solidFill>
                <a:latin typeface="Times New Roman" panose="02020603050405020304" pitchFamily="18" charset="0"/>
                <a:cs typeface="Times New Roman" panose="02020603050405020304" pitchFamily="18" charset="0"/>
              </a:rPr>
            </a:br>
            <a:r>
              <a:rPr lang="lt-LT" sz="3600" b="1" dirty="0">
                <a:solidFill>
                  <a:srgbClr val="90C226"/>
                </a:solidFill>
                <a:latin typeface="Times New Roman" panose="02020603050405020304" pitchFamily="18" charset="0"/>
                <a:cs typeface="Times New Roman" panose="02020603050405020304" pitchFamily="18" charset="0"/>
              </a:rPr>
              <a:t>(2) </a:t>
            </a:r>
            <a:endParaRPr lang="lt-LT" dirty="0"/>
          </a:p>
        </p:txBody>
      </p:sp>
      <p:sp>
        <p:nvSpPr>
          <p:cNvPr id="3" name="Turinio vietos rezervavimo ženklas 2"/>
          <p:cNvSpPr>
            <a:spLocks noGrp="1"/>
          </p:cNvSpPr>
          <p:nvPr>
            <p:ph idx="1"/>
          </p:nvPr>
        </p:nvSpPr>
        <p:spPr/>
        <p:txBody>
          <a:bodyPr/>
          <a:lstStyle/>
          <a:p>
            <a:pPr lvl="0" algn="just" defTabSz="457200" eaLnBrk="1" fontAlgn="auto" hangingPunct="1">
              <a:spcBef>
                <a:spcPts val="1000"/>
              </a:spcBef>
              <a:spcAft>
                <a:spcPts val="0"/>
              </a:spcAft>
              <a:buClr>
                <a:srgbClr val="90C226"/>
              </a:buClr>
              <a:buSzPct val="80000"/>
              <a:buFont typeface="Wingdings 3" charset="2"/>
              <a:buChar char=""/>
            </a:pPr>
            <a:endParaRPr lang="lt-LT" sz="1800" dirty="0" smtClean="0">
              <a:solidFill>
                <a:prstClr val="black"/>
              </a:solidFill>
              <a:latin typeface="Times New Roman" panose="02020603050405020304" pitchFamily="18" charset="0"/>
              <a:cs typeface="Times New Roman" panose="02020603050405020304" pitchFamily="18" charset="0"/>
            </a:endParaRPr>
          </a:p>
          <a:p>
            <a:pPr lvl="0" algn="just" defTabSz="457200" eaLnBrk="1" fontAlgn="auto" hangingPunct="1">
              <a:spcBef>
                <a:spcPts val="1000"/>
              </a:spcBef>
              <a:spcAft>
                <a:spcPts val="0"/>
              </a:spcAft>
              <a:buClr>
                <a:srgbClr val="90C226"/>
              </a:buClr>
              <a:buSzPct val="80000"/>
              <a:buFont typeface="Wingdings 3" charset="2"/>
              <a:buChar char=""/>
            </a:pPr>
            <a:endParaRPr lang="lt-LT" sz="1800" dirty="0">
              <a:solidFill>
                <a:prstClr val="black"/>
              </a:solidFill>
              <a:latin typeface="Times New Roman" panose="02020603050405020304" pitchFamily="18" charset="0"/>
              <a:cs typeface="Times New Roman" panose="02020603050405020304" pitchFamily="18" charset="0"/>
            </a:endParaRPr>
          </a:p>
          <a:p>
            <a:pPr marL="0" lvl="0" indent="0" algn="just" defTabSz="457200" eaLnBrk="1" fontAlgn="auto" hangingPunct="1">
              <a:spcBef>
                <a:spcPts val="1000"/>
              </a:spcBef>
              <a:spcAft>
                <a:spcPts val="0"/>
              </a:spcAft>
              <a:buClr>
                <a:srgbClr val="90C226"/>
              </a:buClr>
              <a:buSzPct val="80000"/>
              <a:buNone/>
            </a:pPr>
            <a:r>
              <a:rPr lang="lt-LT" sz="1800" dirty="0" smtClean="0">
                <a:solidFill>
                  <a:prstClr val="black"/>
                </a:solidFill>
                <a:latin typeface="Times New Roman" panose="02020603050405020304" pitchFamily="18" charset="0"/>
                <a:cs typeface="Times New Roman" panose="02020603050405020304" pitchFamily="18" charset="0"/>
              </a:rPr>
              <a:t>Profilaktinio </a:t>
            </a:r>
            <a:r>
              <a:rPr lang="lt-LT" sz="1800" dirty="0">
                <a:solidFill>
                  <a:prstClr val="black"/>
                </a:solidFill>
                <a:latin typeface="Times New Roman" panose="02020603050405020304" pitchFamily="18" charset="0"/>
                <a:cs typeface="Times New Roman" panose="02020603050405020304" pitchFamily="18" charset="0"/>
              </a:rPr>
              <a:t>sveikatos patikrinimo metu šeimos gydytojas išmatuoja moksleivio ūgį, svorį, rezultatus įrašo į elektroninį Mokinio sveikatos pažymėjimą, kuriame automatiškai apskaičiuojama kūno masės indekso (toliau – KMI) skaitinė reikšmė ir KMI įvertinimas: per mažas svoris, normalus svoris, antsvoris ar nutukimas.</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2020–2021 m. 83,52 proc. mokinių turi normalų kūno svorį. Antsvorį turinčių mokinių dalis sudaro 5,49 proc. Per mažas kūno svoris nustatytas 6,59 proc. mokinių. Nutukusių mokinių dalis sudarė 4,4 proc.</a:t>
            </a:r>
          </a:p>
          <a:p>
            <a:endParaRPr lang="lt-LT" dirty="0"/>
          </a:p>
        </p:txBody>
      </p:sp>
    </p:spTree>
    <p:extLst>
      <p:ext uri="{BB962C8B-B14F-4D97-AF65-F5344CB8AC3E}">
        <p14:creationId xmlns:p14="http://schemas.microsoft.com/office/powerpoint/2010/main" val="4162599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Apibendrinimas </a:t>
            </a:r>
            <a:br>
              <a:rPr lang="lt-LT" sz="3600" b="1" dirty="0">
                <a:solidFill>
                  <a:srgbClr val="90C226"/>
                </a:solidFill>
                <a:latin typeface="Times New Roman" panose="02020603050405020304" pitchFamily="18" charset="0"/>
                <a:cs typeface="Times New Roman" panose="02020603050405020304" pitchFamily="18" charset="0"/>
              </a:rPr>
            </a:br>
            <a:r>
              <a:rPr lang="lt-LT" sz="3600" b="1" dirty="0">
                <a:solidFill>
                  <a:srgbClr val="90C226"/>
                </a:solidFill>
                <a:latin typeface="Times New Roman" panose="02020603050405020304" pitchFamily="18" charset="0"/>
                <a:cs typeface="Times New Roman" panose="02020603050405020304" pitchFamily="18" charset="0"/>
              </a:rPr>
              <a:t>(3) </a:t>
            </a:r>
            <a:endParaRPr lang="lt-LT" dirty="0"/>
          </a:p>
        </p:txBody>
      </p:sp>
      <p:sp>
        <p:nvSpPr>
          <p:cNvPr id="3" name="Turinio vietos rezervavimo ženklas 2"/>
          <p:cNvSpPr>
            <a:spLocks noGrp="1"/>
          </p:cNvSpPr>
          <p:nvPr>
            <p:ph idx="1"/>
          </p:nvPr>
        </p:nvSpPr>
        <p:spPr/>
        <p:txBody>
          <a:bodyPr/>
          <a:lstStyle/>
          <a:p>
            <a:pPr lvl="0" algn="just" defTabSz="457200" eaLnBrk="1" fontAlgn="auto" hangingPunct="1">
              <a:spcBef>
                <a:spcPts val="1000"/>
              </a:spcBef>
              <a:spcAft>
                <a:spcPts val="0"/>
              </a:spcAft>
              <a:buClr>
                <a:srgbClr val="90C226"/>
              </a:buClr>
              <a:buSzPct val="80000"/>
              <a:buFont typeface="Wingdings 3" charset="2"/>
              <a:buChar char=""/>
            </a:pPr>
            <a:endParaRPr lang="lt-LT" sz="1800" dirty="0" smtClean="0">
              <a:solidFill>
                <a:prstClr val="black"/>
              </a:solidFill>
              <a:latin typeface="Times New Roman" panose="02020603050405020304" pitchFamily="18" charset="0"/>
              <a:cs typeface="Times New Roman" panose="02020603050405020304" pitchFamily="18" charset="0"/>
            </a:endParaRPr>
          </a:p>
          <a:p>
            <a:pPr lvl="0" algn="just" defTabSz="457200" eaLnBrk="1" fontAlgn="auto" hangingPunct="1">
              <a:spcBef>
                <a:spcPts val="1000"/>
              </a:spcBef>
              <a:spcAft>
                <a:spcPts val="0"/>
              </a:spcAft>
              <a:buClr>
                <a:srgbClr val="90C226"/>
              </a:buClr>
              <a:buSzPct val="80000"/>
              <a:buFont typeface="Wingdings 3" charset="2"/>
              <a:buChar char=""/>
            </a:pPr>
            <a:r>
              <a:rPr lang="lt-LT" sz="1800" dirty="0" smtClean="0">
                <a:solidFill>
                  <a:prstClr val="black"/>
                </a:solidFill>
                <a:latin typeface="Times New Roman" panose="02020603050405020304" pitchFamily="18" charset="0"/>
                <a:cs typeface="Times New Roman" panose="02020603050405020304" pitchFamily="18" charset="0"/>
              </a:rPr>
              <a:t>Kasmetinio </a:t>
            </a:r>
            <a:r>
              <a:rPr lang="lt-LT" sz="1800" dirty="0">
                <a:solidFill>
                  <a:prstClr val="black"/>
                </a:solidFill>
                <a:latin typeface="Times New Roman" panose="02020603050405020304" pitchFamily="18" charset="0"/>
                <a:cs typeface="Times New Roman" panose="02020603050405020304" pitchFamily="18" charset="0"/>
              </a:rPr>
              <a:t>mokinio sveikatos patikrinimo metu asmens sveikatos priežiūros įstaigos specialistas, įvertinęs vaiko fizinę sveikatos būklę, jo sveikatos pažymėjime nurodo fizinio ugdymo grupę: pagrindinė, parengiamoji, specialioji ar, esant poreikiui, pažymi, iki kurios dienos mokinys atleidžiamas nuo fizinio lavinimo pamokų. </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smtClean="0">
                <a:solidFill>
                  <a:prstClr val="black"/>
                </a:solidFill>
                <a:latin typeface="Times New Roman" panose="02020603050405020304" pitchFamily="18" charset="0"/>
                <a:cs typeface="Times New Roman" panose="02020603050405020304" pitchFamily="18" charset="0"/>
              </a:rPr>
              <a:t>2021–2022 </a:t>
            </a:r>
            <a:r>
              <a:rPr lang="lt-LT" sz="1800" dirty="0">
                <a:solidFill>
                  <a:prstClr val="black"/>
                </a:solidFill>
                <a:latin typeface="Times New Roman" panose="02020603050405020304" pitchFamily="18" charset="0"/>
                <a:cs typeface="Times New Roman" panose="02020603050405020304" pitchFamily="18" charset="0"/>
              </a:rPr>
              <a:t>m. 98,94 proc. mokinių gali dalyvauti ugdymo procese, turėdami pagrindinę fizinio ugdymo grupę. Pagrindinei fizinio ugdymo grupei priskiriami visiškai sveiki ar turintys nedidelių sveikatos sutrikimų (nedidelio laipsnio regos sutrikimai, netaisyklinga laikysena, funkciniai negalavimai ir pan.) mokiniai. Šiai grupei priklausantys mokiniai gali treniruotis sporto būreliuose ir dalyvauti sporto varžybose.</a:t>
            </a:r>
          </a:p>
          <a:p>
            <a:endParaRPr lang="lt-LT" dirty="0"/>
          </a:p>
        </p:txBody>
      </p:sp>
    </p:spTree>
    <p:extLst>
      <p:ext uri="{BB962C8B-B14F-4D97-AF65-F5344CB8AC3E}">
        <p14:creationId xmlns:p14="http://schemas.microsoft.com/office/powerpoint/2010/main" val="2134265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Apibendrinimas </a:t>
            </a:r>
            <a:br>
              <a:rPr lang="lt-LT" sz="3600" b="1" dirty="0">
                <a:solidFill>
                  <a:srgbClr val="90C226"/>
                </a:solidFill>
                <a:latin typeface="Times New Roman" panose="02020603050405020304" pitchFamily="18" charset="0"/>
                <a:cs typeface="Times New Roman" panose="02020603050405020304" pitchFamily="18" charset="0"/>
              </a:rPr>
            </a:br>
            <a:r>
              <a:rPr lang="lt-LT" sz="3600" b="1" dirty="0">
                <a:solidFill>
                  <a:srgbClr val="90C226"/>
                </a:solidFill>
                <a:latin typeface="Times New Roman" panose="02020603050405020304" pitchFamily="18" charset="0"/>
                <a:cs typeface="Times New Roman" panose="02020603050405020304" pitchFamily="18" charset="0"/>
              </a:rPr>
              <a:t>(4) </a:t>
            </a:r>
            <a:endParaRPr lang="lt-LT" dirty="0"/>
          </a:p>
        </p:txBody>
      </p:sp>
      <p:sp>
        <p:nvSpPr>
          <p:cNvPr id="3" name="Turinio vietos rezervavimo ženklas 2"/>
          <p:cNvSpPr>
            <a:spLocks noGrp="1"/>
          </p:cNvSpPr>
          <p:nvPr>
            <p:ph idx="1"/>
          </p:nvPr>
        </p:nvSpPr>
        <p:spPr/>
        <p:txBody>
          <a:bodyPr/>
          <a:lstStyle/>
          <a:p>
            <a:pPr lvl="0" algn="just" defTabSz="457200" eaLnBrk="1" fontAlgn="auto" hangingPunct="1">
              <a:spcBef>
                <a:spcPts val="1000"/>
              </a:spcBef>
              <a:spcAft>
                <a:spcPts val="0"/>
              </a:spcAft>
              <a:buClr>
                <a:srgbClr val="90C226"/>
              </a:buClr>
              <a:buSzPct val="80000"/>
              <a:buFont typeface="Wingdings 3" charset="2"/>
              <a:buChar char=""/>
            </a:pPr>
            <a:endParaRPr lang="lt-LT" sz="1800" dirty="0" smtClean="0">
              <a:solidFill>
                <a:prstClr val="black"/>
              </a:solidFill>
              <a:latin typeface="Times New Roman" panose="02020603050405020304" pitchFamily="18" charset="0"/>
              <a:cs typeface="Times New Roman" panose="02020603050405020304" pitchFamily="18" charset="0"/>
            </a:endParaRPr>
          </a:p>
          <a:p>
            <a:pPr lvl="0" algn="just" defTabSz="457200" eaLnBrk="1" fontAlgn="auto" hangingPunct="1">
              <a:spcBef>
                <a:spcPts val="1000"/>
              </a:spcBef>
              <a:spcAft>
                <a:spcPts val="0"/>
              </a:spcAft>
              <a:buClr>
                <a:srgbClr val="90C226"/>
              </a:buClr>
              <a:buSzPct val="80000"/>
              <a:buFont typeface="Wingdings 3" charset="2"/>
              <a:buChar char=""/>
            </a:pPr>
            <a:r>
              <a:rPr lang="lt-LT" sz="1800" dirty="0" smtClean="0">
                <a:solidFill>
                  <a:prstClr val="black"/>
                </a:solidFill>
                <a:latin typeface="Times New Roman" panose="02020603050405020304" pitchFamily="18" charset="0"/>
                <a:cs typeface="Times New Roman" panose="02020603050405020304" pitchFamily="18" charset="0"/>
              </a:rPr>
              <a:t>Gydytojas </a:t>
            </a:r>
            <a:r>
              <a:rPr lang="lt-LT" sz="1800" dirty="0">
                <a:solidFill>
                  <a:prstClr val="black"/>
                </a:solidFill>
                <a:latin typeface="Times New Roman" panose="02020603050405020304" pitchFamily="18" charset="0"/>
                <a:cs typeface="Times New Roman" panose="02020603050405020304" pitchFamily="18" charset="0"/>
              </a:rPr>
              <a:t>odontologas, atlikdamas kasmetinį mokinio sveikatos patikrinimą, įvertina mokinio dantų, žandikaulių būklę ir įrašo rezultatus į Mokinio sveikatos pažymėjimo antrą dalį ,,Dantų ir žandikaulių būklės įvertinimas“. Gydytojas, įvertinęs ėduonies pažeistų, plombuotų ir išrautų dantų skaičių, įrašo rezultatus pažymėjime ties raidėmis k, p, i (pieniniai dantys) ir ties raidėmis K, P, I (nuolatiniai dantys) – apskaičiuojamas dantų ėduonies intensyvumo rodiklis. </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Kai </a:t>
            </a:r>
            <a:r>
              <a:rPr lang="lt-LT" sz="1800" dirty="0" err="1">
                <a:solidFill>
                  <a:prstClr val="black"/>
                </a:solidFill>
                <a:latin typeface="Times New Roman" panose="02020603050405020304" pitchFamily="18" charset="0"/>
                <a:cs typeface="Times New Roman" panose="02020603050405020304" pitchFamily="18" charset="0"/>
              </a:rPr>
              <a:t>kpi</a:t>
            </a:r>
            <a:r>
              <a:rPr lang="lt-LT" sz="1800" dirty="0">
                <a:solidFill>
                  <a:prstClr val="black"/>
                </a:solidFill>
                <a:latin typeface="Times New Roman" panose="02020603050405020304" pitchFamily="18" charset="0"/>
                <a:cs typeface="Times New Roman" panose="02020603050405020304" pitchFamily="18" charset="0"/>
              </a:rPr>
              <a:t>, KPI reikšmė mažesnė nei 1,2 – ėduonies intensyvumas apibūdinamas kaip labai žemas; nuo 1,2 iki 2,6 – žemas, nuo 2,7 iki 4,4 – vidutinis; nuo 4,5 iki 6,5 – aukštas, o kai rodiklis didesnis nei 6,5 – labai aukštas.</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Jeigu profilaktinio sveikatos patikrinimo metu gydytojas odontologas neranda ėduonies pažeistų, plombuotų ir dėl ėduonies išrautų dantų, Mokinio sveikatos pažymėjime ties raidėmis k, p, i įrašomi nuliai – tai reiškia, kad vaiko dantys sveiki (</a:t>
            </a:r>
            <a:r>
              <a:rPr lang="lt-LT" sz="1800" dirty="0" err="1">
                <a:solidFill>
                  <a:prstClr val="black"/>
                </a:solidFill>
                <a:latin typeface="Times New Roman" panose="02020603050405020304" pitchFamily="18" charset="0"/>
                <a:cs typeface="Times New Roman" panose="02020603050405020304" pitchFamily="18" charset="0"/>
              </a:rPr>
              <a:t>kpi+KPI</a:t>
            </a:r>
            <a:r>
              <a:rPr lang="lt-LT" sz="1800" dirty="0">
                <a:solidFill>
                  <a:prstClr val="black"/>
                </a:solidFill>
                <a:latin typeface="Times New Roman" panose="02020603050405020304" pitchFamily="18" charset="0"/>
                <a:cs typeface="Times New Roman" panose="02020603050405020304" pitchFamily="18" charset="0"/>
              </a:rPr>
              <a:t> lygus 0).</a:t>
            </a:r>
          </a:p>
          <a:p>
            <a:pPr marL="0" indent="0">
              <a:buNone/>
            </a:pPr>
            <a:endParaRPr lang="lt-LT" dirty="0"/>
          </a:p>
        </p:txBody>
      </p:sp>
    </p:spTree>
    <p:extLst>
      <p:ext uri="{BB962C8B-B14F-4D97-AF65-F5344CB8AC3E}">
        <p14:creationId xmlns:p14="http://schemas.microsoft.com/office/powerpoint/2010/main" val="344491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Rekomendacijos</a:t>
            </a:r>
            <a:endParaRPr lang="lt-LT" dirty="0"/>
          </a:p>
        </p:txBody>
      </p:sp>
      <p:sp>
        <p:nvSpPr>
          <p:cNvPr id="3" name="Turinio vietos rezervavimo ženklas 2"/>
          <p:cNvSpPr>
            <a:spLocks noGrp="1"/>
          </p:cNvSpPr>
          <p:nvPr>
            <p:ph idx="1"/>
          </p:nvPr>
        </p:nvSpPr>
        <p:spPr/>
        <p:txBody>
          <a:bodyPr/>
          <a:lstStyle/>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Svarbu mokinių sveikatos ugdymą vykdyti visomis kryptimis, labai didelį dėmesį skirti regos sutrikimų profilaktikai: tinkamai aplinkai (mokymosi vieta, sėdėjimo poza, apšvietimas, laiko leidimas prie kompiuterio ir televizoriaus), poilsiui (akių atpalaidavimo pertraukėlės).</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Mokinių skeleto – raumenų sistemos funkcionavimo sutrikimų profilaktikai svarbus yra darbo ir poilsio režimo užtikrinimas, kadangi jis turi didelę įtaką psichologinės ir fizinės sveikatos stiprinimui bei valios ugdymui. </a:t>
            </a:r>
          </a:p>
          <a:p>
            <a:pPr lvl="0" algn="just" defTabSz="457200" eaLnBrk="1" fontAlgn="auto" hangingPunct="1">
              <a:spcBef>
                <a:spcPts val="1000"/>
              </a:spcBef>
              <a:spcAft>
                <a:spcPts val="0"/>
              </a:spcAft>
              <a:buClr>
                <a:srgbClr val="90C226"/>
              </a:buClr>
              <a:buSzPct val="80000"/>
              <a:buFont typeface="Wingdings 3" charset="2"/>
              <a:buChar char=""/>
            </a:pPr>
            <a:r>
              <a:rPr lang="lt-LT" sz="1800" dirty="0">
                <a:solidFill>
                  <a:prstClr val="black"/>
                </a:solidFill>
                <a:latin typeface="Times New Roman" panose="02020603050405020304" pitchFamily="18" charset="0"/>
                <a:cs typeface="Times New Roman" panose="02020603050405020304" pitchFamily="18" charset="0"/>
              </a:rPr>
              <a:t>Būtina nuolatos organizuoti ir vykdyti įvairius mokymus sveikos mitybos, fizinio aktyvumo temomis.</a:t>
            </a:r>
          </a:p>
          <a:p>
            <a:endParaRPr lang="lt-LT" dirty="0"/>
          </a:p>
        </p:txBody>
      </p:sp>
    </p:spTree>
    <p:extLst>
      <p:ext uri="{BB962C8B-B14F-4D97-AF65-F5344CB8AC3E}">
        <p14:creationId xmlns:p14="http://schemas.microsoft.com/office/powerpoint/2010/main" val="69126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7171" name="Rectangle 5"/>
          <p:cNvSpPr>
            <a:spLocks noChangeArrowheads="1"/>
          </p:cNvSpPr>
          <p:nvPr/>
        </p:nvSpPr>
        <p:spPr bwMode="auto">
          <a:xfrm>
            <a:off x="-108520" y="2286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717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8" descr="juostele 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7" descr="juostele 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Title 8"/>
          <p:cNvSpPr>
            <a:spLocks noGrp="1"/>
          </p:cNvSpPr>
          <p:nvPr>
            <p:ph type="ctrTitle"/>
          </p:nvPr>
        </p:nvSpPr>
        <p:spPr>
          <a:xfrm>
            <a:off x="285750" y="3068960"/>
            <a:ext cx="8572500" cy="720080"/>
          </a:xfrm>
        </p:spPr>
        <p:txBody>
          <a:bodyPr/>
          <a:lstStyle/>
          <a:p>
            <a:pPr lvl="0" defTabSz="457200" eaLnBrk="1" fontAlgn="auto" hangingPunct="1">
              <a:spcBef>
                <a:spcPts val="1000"/>
              </a:spcBef>
              <a:spcAft>
                <a:spcPts val="0"/>
              </a:spcAft>
            </a:pPr>
            <a:r>
              <a:rPr lang="lt-LT" sz="2000" dirty="0">
                <a:solidFill>
                  <a:prstClr val="black"/>
                </a:solidFill>
                <a:latin typeface="Times New Roman" panose="02020603050405020304" pitchFamily="18" charset="0"/>
                <a:ea typeface="+mn-ea"/>
                <a:cs typeface="Times New Roman" panose="02020603050405020304" pitchFamily="18" charset="0"/>
              </a:rPr>
              <a:t>Vienas iš svarbiausių sveikatos raidos tarpsnių yra vaikystė ir paauglystė. Tuo laikotarpiu vaiko elgsenos ir gyvensenos ypatybės turi labai didelės reikšmės vėlesnio gyvenimo kokybei. Šeima ir mokykla vaikui turi padėti suprasti, kad sveikata yra vertybė, kurią reikia tausoti ir saugoti. </a:t>
            </a: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r>
            <a:br>
              <a:rPr lang="lt-LT" sz="1800" dirty="0">
                <a:solidFill>
                  <a:prstClr val="black"/>
                </a:solidFill>
                <a:latin typeface="Times New Roman" panose="02020603050405020304" pitchFamily="18" charset="0"/>
                <a:ea typeface="+mn-ea"/>
                <a:cs typeface="Times New Roman" panose="02020603050405020304" pitchFamily="18" charset="0"/>
              </a:rPr>
            </a:br>
            <a:r>
              <a:rPr lang="lt-LT" sz="1800" dirty="0">
                <a:solidFill>
                  <a:prstClr val="black"/>
                </a:solidFill>
                <a:latin typeface="Times New Roman" panose="02020603050405020304" pitchFamily="18" charset="0"/>
                <a:ea typeface="+mn-ea"/>
                <a:cs typeface="Times New Roman" panose="02020603050405020304" pitchFamily="18" charset="0"/>
              </a:rPr>
              <a:t>                                                                         </a:t>
            </a:r>
            <a:br>
              <a:rPr lang="lt-LT" sz="1800" dirty="0">
                <a:solidFill>
                  <a:prstClr val="black"/>
                </a:solidFill>
                <a:latin typeface="Times New Roman" panose="02020603050405020304" pitchFamily="18" charset="0"/>
                <a:ea typeface="+mn-ea"/>
                <a:cs typeface="Times New Roman" panose="02020603050405020304" pitchFamily="18" charset="0"/>
              </a:rPr>
            </a:br>
            <a:endParaRPr lang="lt-LT" altLang="lt-LT" sz="2400" b="1" dirty="0">
              <a:latin typeface="Times New Roman" pitchFamily="18" charset="0"/>
              <a:ea typeface="Segoe UI Symbol" pitchFamily="34" charset="0"/>
              <a:cs typeface="Times New Roman" pitchFamily="18" charset="0"/>
            </a:endParaRPr>
          </a:p>
        </p:txBody>
      </p:sp>
      <p:sp>
        <p:nvSpPr>
          <p:cNvPr id="8200" name="Content Placeholder 11"/>
          <p:cNvSpPr>
            <a:spLocks noGrp="1"/>
          </p:cNvSpPr>
          <p:nvPr>
            <p:ph type="subTitle" idx="1"/>
          </p:nvPr>
        </p:nvSpPr>
        <p:spPr>
          <a:xfrm>
            <a:off x="539552" y="3068960"/>
            <a:ext cx="8136904" cy="2569840"/>
          </a:xfrm>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pic>
        <p:nvPicPr>
          <p:cNvPr id="9" name="Picture 4" descr="Vietų vaikų darželiuose Vilniuje vis dar trūksta. Gelbėja privatūs?">
            <a:extLst>
              <a:ext uri="{FF2B5EF4-FFF2-40B4-BE49-F238E27FC236}">
                <a16:creationId xmlns:a16="http://schemas.microsoft.com/office/drawing/2014/main" id="{FAFC64C1-B8F6-4788-AAF8-2190DC6564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2991172"/>
            <a:ext cx="6840760" cy="30794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9896" y="443634"/>
            <a:ext cx="4274537" cy="131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684545" y="1762156"/>
            <a:ext cx="5177060" cy="523220"/>
          </a:xfrm>
          <a:prstGeom prst="rect">
            <a:avLst/>
          </a:prstGeom>
          <a:noFill/>
        </p:spPr>
        <p:txBody>
          <a:bodyPr wrap="square" rtlCol="0">
            <a:spAutoFit/>
          </a:bodyPr>
          <a:lstStyle/>
          <a:p>
            <a:pPr defTabSz="457200" fontAlgn="auto">
              <a:spcBef>
                <a:spcPts val="0"/>
              </a:spcBef>
              <a:spcAft>
                <a:spcPts val="0"/>
              </a:spcAft>
            </a:pPr>
            <a:r>
              <a:rPr lang="lt-LT" sz="2800" b="1" dirty="0" err="1">
                <a:solidFill>
                  <a:prstClr val="black"/>
                </a:solidFill>
                <a:latin typeface="Times New Roman" panose="02020603050405020304" pitchFamily="18" charset="0"/>
                <a:cs typeface="Times New Roman" panose="02020603050405020304" pitchFamily="18" charset="0"/>
              </a:rPr>
              <a:t>www.facebook.com</a:t>
            </a:r>
            <a:r>
              <a:rPr lang="lt-LT" sz="2800" b="1" dirty="0">
                <a:solidFill>
                  <a:prstClr val="black"/>
                </a:solidFill>
                <a:latin typeface="Times New Roman" panose="02020603050405020304" pitchFamily="18" charset="0"/>
                <a:cs typeface="Times New Roman" panose="02020603050405020304" pitchFamily="18" charset="0"/>
              </a:rPr>
              <a:t>/biuras</a:t>
            </a:r>
          </a:p>
        </p:txBody>
      </p:sp>
      <p:sp>
        <p:nvSpPr>
          <p:cNvPr id="6" name="TextBox 5"/>
          <p:cNvSpPr txBox="1"/>
          <p:nvPr/>
        </p:nvSpPr>
        <p:spPr>
          <a:xfrm>
            <a:off x="2684545" y="2356505"/>
            <a:ext cx="6002729" cy="523220"/>
          </a:xfrm>
          <a:prstGeom prst="rect">
            <a:avLst/>
          </a:prstGeom>
          <a:noFill/>
        </p:spPr>
        <p:txBody>
          <a:bodyPr wrap="square" rtlCol="0">
            <a:spAutoFit/>
          </a:bodyPr>
          <a:lstStyle/>
          <a:p>
            <a:pPr defTabSz="457200" fontAlgn="auto">
              <a:spcBef>
                <a:spcPts val="0"/>
              </a:spcBef>
              <a:spcAft>
                <a:spcPts val="0"/>
              </a:spcAft>
            </a:pPr>
            <a:r>
              <a:rPr lang="lt-LT" sz="2800" b="1" dirty="0">
                <a:solidFill>
                  <a:prstClr val="black"/>
                </a:solidFill>
                <a:latin typeface="Times New Roman" panose="02020603050405020304" pitchFamily="18" charset="0"/>
                <a:cs typeface="Times New Roman" panose="02020603050405020304" pitchFamily="18" charset="0"/>
              </a:rPr>
              <a:t>Klaipėdos sveikatos biuras</a:t>
            </a:r>
          </a:p>
        </p:txBody>
      </p:sp>
      <p:sp>
        <p:nvSpPr>
          <p:cNvPr id="7" name="Stačiakampis 6"/>
          <p:cNvSpPr/>
          <p:nvPr/>
        </p:nvSpPr>
        <p:spPr>
          <a:xfrm>
            <a:off x="1326688" y="3989448"/>
            <a:ext cx="6096000" cy="646331"/>
          </a:xfrm>
          <a:prstGeom prst="rect">
            <a:avLst/>
          </a:prstGeom>
        </p:spPr>
        <p:txBody>
          <a:bodyPr>
            <a:spAutoFit/>
          </a:bodyPr>
          <a:lstStyle/>
          <a:p>
            <a:pPr algn="ctr" defTabSz="457200" fontAlgn="auto">
              <a:spcBef>
                <a:spcPts val="0"/>
              </a:spcBef>
              <a:spcAft>
                <a:spcPts val="0"/>
              </a:spcAft>
            </a:pPr>
            <a:r>
              <a:rPr lang="nb-NO" altLang="en-US" b="1" i="1" dirty="0" err="1">
                <a:solidFill>
                  <a:prstClr val="black"/>
                </a:solidFill>
                <a:latin typeface="Times New Roman" pitchFamily="18" charset="0"/>
                <a:cs typeface="Times New Roman" pitchFamily="18" charset="0"/>
              </a:rPr>
              <a:t>Taikos</a:t>
            </a:r>
            <a:r>
              <a:rPr lang="nb-NO" altLang="en-US" b="1" i="1" dirty="0">
                <a:solidFill>
                  <a:prstClr val="black"/>
                </a:solidFill>
                <a:latin typeface="Times New Roman" pitchFamily="18" charset="0"/>
                <a:cs typeface="Times New Roman" pitchFamily="18" charset="0"/>
              </a:rPr>
              <a:t> pr. 76, LT – 93200 Klaipėda</a:t>
            </a:r>
          </a:p>
          <a:p>
            <a:pPr algn="ctr" defTabSz="457200" fontAlgn="auto">
              <a:spcBef>
                <a:spcPts val="0"/>
              </a:spcBef>
              <a:spcAft>
                <a:spcPts val="0"/>
              </a:spcAft>
            </a:pPr>
            <a:r>
              <a:rPr lang="nb-NO" altLang="en-US" b="1" i="1" dirty="0">
                <a:solidFill>
                  <a:prstClr val="black"/>
                </a:solidFill>
                <a:latin typeface="Times New Roman" pitchFamily="18" charset="0"/>
                <a:cs typeface="Times New Roman" pitchFamily="18" charset="0"/>
              </a:rPr>
              <a:t>Tel. (8 46) 23 47 96</a:t>
            </a:r>
          </a:p>
        </p:txBody>
      </p:sp>
      <p:sp>
        <p:nvSpPr>
          <p:cNvPr id="8" name="Stačiakampis 7"/>
          <p:cNvSpPr/>
          <p:nvPr/>
        </p:nvSpPr>
        <p:spPr>
          <a:xfrm>
            <a:off x="2715603" y="4974716"/>
            <a:ext cx="3467616" cy="369332"/>
          </a:xfrm>
          <a:prstGeom prst="rect">
            <a:avLst/>
          </a:prstGeom>
        </p:spPr>
        <p:txBody>
          <a:bodyPr wrap="none">
            <a:spAutoFit/>
          </a:bodyPr>
          <a:lstStyle/>
          <a:p>
            <a:pPr defTabSz="457200" fontAlgn="auto">
              <a:spcBef>
                <a:spcPts val="0"/>
              </a:spcBef>
              <a:spcAft>
                <a:spcPts val="0"/>
              </a:spcAft>
            </a:pPr>
            <a:r>
              <a:rPr lang="nb-NO" altLang="en-US" b="1" i="1" dirty="0">
                <a:solidFill>
                  <a:prstClr val="black"/>
                </a:solidFill>
                <a:latin typeface="Times New Roman" pitchFamily="18" charset="0"/>
                <a:cs typeface="Times New Roman" pitchFamily="18" charset="0"/>
              </a:rPr>
              <a:t>El. paštas: </a:t>
            </a:r>
            <a:r>
              <a:rPr lang="nb-NO" altLang="en-US" b="1" i="1" dirty="0" err="1">
                <a:solidFill>
                  <a:prstClr val="black"/>
                </a:solidFill>
                <a:latin typeface="Times New Roman" pitchFamily="18" charset="0"/>
                <a:cs typeface="Times New Roman" pitchFamily="18" charset="0"/>
              </a:rPr>
              <a:t>info@sveikatosbiuras.lt</a:t>
            </a:r>
            <a:endParaRPr lang="nb-NO" altLang="en-US" b="1" i="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12083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8195" name="Rectangle 5"/>
          <p:cNvSpPr>
            <a:spLocks noChangeArrowheads="1"/>
          </p:cNvSpPr>
          <p:nvPr/>
        </p:nvSpPr>
        <p:spPr bwMode="auto">
          <a:xfrm>
            <a:off x="0" y="285750"/>
            <a:ext cx="9144000" cy="6396038"/>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p:txBody>
      </p:sp>
      <p:pic>
        <p:nvPicPr>
          <p:cNvPr id="819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8" descr="juostele 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7" descr="juostele 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0213"/>
            <a:ext cx="9144000" cy="7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urinio vietos rezervavimo ženklas 1"/>
          <p:cNvSpPr>
            <a:spLocks noGrp="1"/>
          </p:cNvSpPr>
          <p:nvPr>
            <p:ph idx="1"/>
          </p:nvPr>
        </p:nvSpPr>
        <p:spPr>
          <a:xfrm>
            <a:off x="457200" y="2276872"/>
            <a:ext cx="8229600" cy="4104456"/>
          </a:xfrm>
        </p:spPr>
        <p:txBody>
          <a:bodyPr/>
          <a:lstStyle/>
          <a:p>
            <a:pPr marL="0" lvl="0" indent="0" algn="just" defTabSz="457200" eaLnBrk="1" fontAlgn="auto" hangingPunct="1">
              <a:spcBef>
                <a:spcPts val="1000"/>
              </a:spcBef>
              <a:spcAft>
                <a:spcPts val="0"/>
              </a:spcAft>
              <a:buClr>
                <a:srgbClr val="90C226"/>
              </a:buClr>
              <a:buSzPct val="80000"/>
              <a:buNone/>
            </a:pPr>
            <a:r>
              <a:rPr lang="lt-LT" sz="1800" dirty="0">
                <a:solidFill>
                  <a:prstClr val="black"/>
                </a:solidFill>
                <a:latin typeface="Times New Roman" panose="02020603050405020304" pitchFamily="18" charset="0"/>
                <a:cs typeface="Times New Roman" panose="02020603050405020304" pitchFamily="18" charset="0"/>
              </a:rPr>
              <a:t>Lietuvos Respublikos sveikatos apsaugos ministro 2017 m. kovo 13 d.  įsakymu Nr. V-284  patvirtintos Lietuvos higienos normos HN 21:2017 ,,Mokykla, vykdanti bendrojo ugdymo programas. Bendrieji sveikatos saugos reikalavimai” 75 punkte nurodyta, kad mokyklos vadovas ar jo įgaliotas asmuo turi užtikrinti, kad mokiniai iki 18 metų ugdymo procese dalyvautų pasitikrinę sveikatą ir pateikę mokinio sveikatos pažymėjimą, išduotą ne anksčiau kaip prieš metus. Naujoje mokykloje pradėję mokytis mokiniai mokinio sveikatos pažymėjimą turi pateikti iki rugsėjo 15 d. </a:t>
            </a:r>
          </a:p>
        </p:txBody>
      </p:sp>
      <p:sp>
        <p:nvSpPr>
          <p:cNvPr id="3" name="Pavadinimas 2"/>
          <p:cNvSpPr>
            <a:spLocks noGrp="1"/>
          </p:cNvSpPr>
          <p:nvPr>
            <p:ph type="title"/>
          </p:nvPr>
        </p:nvSpPr>
        <p:spPr>
          <a:xfrm>
            <a:off x="457200" y="785812"/>
            <a:ext cx="8229600" cy="631825"/>
          </a:xfrm>
        </p:spPr>
        <p:txBody>
          <a:bodyPr/>
          <a:lstStyle/>
          <a:p>
            <a:r>
              <a:rPr lang="lt-LT" altLang="lt-LT" sz="3600" b="1" dirty="0">
                <a:solidFill>
                  <a:srgbClr val="90C226"/>
                </a:solidFill>
                <a:latin typeface="Times New Roman" pitchFamily="18" charset="0"/>
                <a:cs typeface="Times New Roman" pitchFamily="18" charset="0"/>
              </a:rPr>
              <a:t>Sveikatos duomenų analizės </a:t>
            </a:r>
            <a:r>
              <a:rPr lang="lt-LT" altLang="lt-LT" sz="3600" b="1" dirty="0" smtClean="0">
                <a:solidFill>
                  <a:srgbClr val="90C226"/>
                </a:solidFill>
                <a:latin typeface="Times New Roman" pitchFamily="18" charset="0"/>
                <a:cs typeface="Times New Roman" pitchFamily="18" charset="0"/>
              </a:rPr>
              <a:t>aprašymas (1</a:t>
            </a:r>
            <a:r>
              <a:rPr lang="lt-LT" altLang="lt-LT" sz="3600" b="1" dirty="0">
                <a:solidFill>
                  <a:srgbClr val="90C226"/>
                </a:solidFill>
                <a:latin typeface="Times New Roman" pitchFamily="18" charset="0"/>
                <a:cs typeface="Times New Roman" pitchFamily="18" charset="0"/>
              </a:rPr>
              <a:t>)</a:t>
            </a:r>
            <a:endParaRPr lang="lt-L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4339" name="Rectangle 5"/>
          <p:cNvSpPr>
            <a:spLocks noChangeArrowheads="1"/>
          </p:cNvSpPr>
          <p:nvPr/>
        </p:nvSpPr>
        <p:spPr bwMode="auto">
          <a:xfrm>
            <a:off x="0" y="304800"/>
            <a:ext cx="9144000" cy="641032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pPr lvl="0" defTabSz="457200" fontAlgn="auto">
              <a:spcBef>
                <a:spcPts val="0"/>
              </a:spcBef>
              <a:spcAft>
                <a:spcPts val="0"/>
              </a:spcAft>
            </a:pPr>
            <a:r>
              <a:rPr lang="lt-LT" altLang="lt-LT" sz="1200" i="1" dirty="0">
                <a:solidFill>
                  <a:prstClr val="black"/>
                </a:solidFill>
                <a:latin typeface="Times New Roman" pitchFamily="18" charset="0"/>
                <a:cs typeface="Times New Roman" pitchFamily="18" charset="0"/>
              </a:rPr>
              <a:t>Šaltinis V</a:t>
            </a:r>
            <a:r>
              <a:rPr lang="en-US" altLang="lt-LT" sz="1200" i="1" dirty="0" err="1">
                <a:solidFill>
                  <a:prstClr val="black"/>
                </a:solidFill>
                <a:latin typeface="Times New Roman" pitchFamily="18" charset="0"/>
                <a:cs typeface="Times New Roman" pitchFamily="18" charset="0"/>
              </a:rPr>
              <a:t>aik</a:t>
            </a:r>
            <a:r>
              <a:rPr lang="lt-LT" altLang="lt-LT" sz="1200" i="1" dirty="0">
                <a:solidFill>
                  <a:prstClr val="black"/>
                </a:solidFill>
                <a:latin typeface="Times New Roman" pitchFamily="18" charset="0"/>
                <a:cs typeface="Times New Roman" pitchFamily="18" charset="0"/>
              </a:rPr>
              <a:t>ų  sveikatos stebėsenos informacinė sistema (VSSIS</a:t>
            </a:r>
            <a:r>
              <a:rPr lang="lt-LT" altLang="lt-LT" sz="1200" i="1" dirty="0" smtClean="0">
                <a:solidFill>
                  <a:prstClr val="black"/>
                </a:solidFill>
                <a:latin typeface="Times New Roman" pitchFamily="18" charset="0"/>
                <a:cs typeface="Times New Roman" pitchFamily="18" charset="0"/>
              </a:rPr>
              <a:t>)</a:t>
            </a:r>
            <a:r>
              <a:rPr lang="lt-LT" altLang="lt-LT" sz="1200" i="1" dirty="0" smtClean="0">
                <a:latin typeface="Times New Roman" pitchFamily="18" charset="0"/>
                <a:cs typeface="Times New Roman" pitchFamily="18" charset="0"/>
              </a:rPr>
              <a:t>: </a:t>
            </a:r>
            <a:endParaRPr lang="lt-LT" altLang="lt-LT" sz="1200" i="1" dirty="0">
              <a:latin typeface="Times New Roman" pitchFamily="18" charset="0"/>
              <a:cs typeface="Times New Roman" pitchFamily="18" charset="0"/>
            </a:endParaRPr>
          </a:p>
        </p:txBody>
      </p:sp>
      <p:pic>
        <p:nvPicPr>
          <p:cNvPr id="1434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0" y="357188"/>
            <a:ext cx="17145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8" descr="juostele 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Antraštė 9"/>
          <p:cNvSpPr>
            <a:spLocks noGrp="1"/>
          </p:cNvSpPr>
          <p:nvPr>
            <p:ph type="title"/>
          </p:nvPr>
        </p:nvSpPr>
        <p:spPr>
          <a:xfrm>
            <a:off x="457200" y="568325"/>
            <a:ext cx="8229600" cy="1143000"/>
          </a:xfrm>
        </p:spPr>
        <p:txBody>
          <a:bodyPr/>
          <a:lstStyle/>
          <a:p>
            <a:pPr eaLnBrk="1" hangingPunct="1"/>
            <a:r>
              <a:rPr lang="lt-LT" altLang="lt-LT" sz="3600" b="1" dirty="0">
                <a:solidFill>
                  <a:srgbClr val="90C226"/>
                </a:solidFill>
                <a:latin typeface="Times New Roman" pitchFamily="18" charset="0"/>
                <a:cs typeface="Times New Roman" pitchFamily="18" charset="0"/>
              </a:rPr>
              <a:t> </a:t>
            </a:r>
            <a:r>
              <a:rPr lang="lt-LT" altLang="lt-LT" sz="3200" b="1" dirty="0">
                <a:solidFill>
                  <a:srgbClr val="90C226"/>
                </a:solidFill>
                <a:latin typeface="Times New Roman" pitchFamily="18" charset="0"/>
                <a:cs typeface="Times New Roman" pitchFamily="18" charset="0"/>
              </a:rPr>
              <a:t>Sveikatos duomenų analizės aprašymas </a:t>
            </a:r>
            <a:br>
              <a:rPr lang="lt-LT" altLang="lt-LT" sz="3200" b="1" dirty="0">
                <a:solidFill>
                  <a:srgbClr val="90C226"/>
                </a:solidFill>
                <a:latin typeface="Times New Roman" pitchFamily="18" charset="0"/>
                <a:cs typeface="Times New Roman" pitchFamily="18" charset="0"/>
              </a:rPr>
            </a:br>
            <a:r>
              <a:rPr lang="lt-LT" altLang="lt-LT" sz="3200" b="1" dirty="0">
                <a:solidFill>
                  <a:srgbClr val="90C226"/>
                </a:solidFill>
                <a:latin typeface="Times New Roman" pitchFamily="18" charset="0"/>
                <a:cs typeface="Times New Roman" pitchFamily="18" charset="0"/>
              </a:rPr>
              <a:t>(2)</a:t>
            </a:r>
            <a:endParaRPr lang="en-US" altLang="lt-LT" sz="2400" dirty="0"/>
          </a:p>
        </p:txBody>
      </p:sp>
      <p:pic>
        <p:nvPicPr>
          <p:cNvPr id="14343" name="Picture 7" descr="juostele 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0213"/>
            <a:ext cx="9144000" cy="7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urinio vietos rezervavimo ženklas 1"/>
          <p:cNvSpPr>
            <a:spLocks noGrp="1"/>
          </p:cNvSpPr>
          <p:nvPr>
            <p:ph idx="1"/>
          </p:nvPr>
        </p:nvSpPr>
        <p:spPr/>
        <p:txBody>
          <a:bodyPr/>
          <a:lstStyle/>
          <a:p>
            <a:pPr marL="0" lvl="0" indent="0" algn="just" defTabSz="457200" eaLnBrk="1" fontAlgn="auto" hangingPunct="1">
              <a:spcBef>
                <a:spcPts val="1000"/>
              </a:spcBef>
              <a:spcAft>
                <a:spcPts val="0"/>
              </a:spcAft>
              <a:buClr>
                <a:srgbClr val="90C226"/>
              </a:buClr>
              <a:buSzPct val="80000"/>
              <a:buNone/>
            </a:pPr>
            <a:endParaRPr lang="lt-LT" sz="1800" dirty="0">
              <a:solidFill>
                <a:prstClr val="black"/>
              </a:solidFill>
              <a:latin typeface="Times New Roman" panose="02020603050405020304" pitchFamily="18" charset="0"/>
              <a:cs typeface="Times New Roman" panose="02020603050405020304" pitchFamily="18" charset="0"/>
            </a:endParaRPr>
          </a:p>
          <a:p>
            <a:pPr marL="0" lvl="0" indent="0" algn="just" defTabSz="457200" eaLnBrk="1" fontAlgn="auto" hangingPunct="1">
              <a:spcBef>
                <a:spcPts val="1000"/>
              </a:spcBef>
              <a:spcAft>
                <a:spcPts val="0"/>
              </a:spcAft>
              <a:buClr>
                <a:srgbClr val="90C226"/>
              </a:buClr>
              <a:buSzPct val="80000"/>
              <a:buNone/>
            </a:pPr>
            <a:r>
              <a:rPr lang="lt-LT" sz="1800" dirty="0">
                <a:solidFill>
                  <a:prstClr val="black"/>
                </a:solidFill>
                <a:latin typeface="Times New Roman" panose="02020603050405020304" pitchFamily="18" charset="0"/>
                <a:cs typeface="Times New Roman" panose="02020603050405020304"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mokinio sveikatos pažymėjimu, visose asmens sveikatos priežiūros įstaigose privalo būti tvarkomi elektroniniu būdu. Elektroniniu būdu užpildytas ir pasirašytas mokinio sveikatos pažymėjimas patenka į Elektroninę sveikatos paslaugų ir bendradarbiavimo infrastruktūros informacinę sistemą, iš kurios yra perduodamas į </a:t>
            </a:r>
            <a:r>
              <a:rPr lang="lt-LT" sz="1800" b="1" dirty="0">
                <a:solidFill>
                  <a:prstClr val="black"/>
                </a:solidFill>
                <a:latin typeface="Times New Roman" panose="02020603050405020304" pitchFamily="18" charset="0"/>
                <a:cs typeface="Times New Roman" panose="02020603050405020304" pitchFamily="18" charset="0"/>
              </a:rPr>
              <a:t>Higienos instituto Vaikų sveikatos stebėsenos informacinę sistemą</a:t>
            </a:r>
            <a:r>
              <a:rPr lang="lt-LT" sz="1800" dirty="0">
                <a:solidFill>
                  <a:prstClr val="black"/>
                </a:solidFill>
                <a:latin typeface="Times New Roman" panose="02020603050405020304" pitchFamily="18" charset="0"/>
                <a:cs typeface="Times New Roman" panose="02020603050405020304" pitchFamily="18" charset="0"/>
              </a:rPr>
              <a:t> (VSS IS).  Su šia sistema dirba visuomenės sveikatos specialistai, vykdantys visuomenės sveikatos priežiūrą </a:t>
            </a:r>
            <a:r>
              <a:rPr lang="en-US" sz="1800" dirty="0" err="1">
                <a:solidFill>
                  <a:prstClr val="black"/>
                </a:solidFill>
                <a:latin typeface="Times New Roman" panose="02020603050405020304" pitchFamily="18" charset="0"/>
                <a:cs typeface="Times New Roman" panose="02020603050405020304" pitchFamily="18" charset="0"/>
              </a:rPr>
              <a:t>ugd</a:t>
            </a:r>
            <a:r>
              <a:rPr lang="lt-LT" sz="1800" dirty="0">
                <a:solidFill>
                  <a:prstClr val="black"/>
                </a:solidFill>
                <a:latin typeface="Times New Roman" panose="02020603050405020304" pitchFamily="18" charset="0"/>
                <a:cs typeface="Times New Roman" panose="02020603050405020304" pitchFamily="18" charset="0"/>
              </a:rPr>
              <a:t>y</a:t>
            </a:r>
            <a:r>
              <a:rPr lang="en-US" sz="1800" dirty="0" err="1">
                <a:solidFill>
                  <a:prstClr val="black"/>
                </a:solidFill>
                <a:latin typeface="Times New Roman" panose="02020603050405020304" pitchFamily="18" charset="0"/>
                <a:cs typeface="Times New Roman" panose="02020603050405020304" pitchFamily="18" charset="0"/>
              </a:rPr>
              <a:t>mo</a:t>
            </a:r>
            <a:r>
              <a:rPr lang="lt-LT" sz="1800" dirty="0">
                <a:solidFill>
                  <a:prstClr val="black"/>
                </a:solidFill>
                <a:latin typeface="Times New Roman" panose="02020603050405020304" pitchFamily="18" charset="0"/>
                <a:cs typeface="Times New Roman" panose="02020603050405020304" pitchFamily="18" charset="0"/>
              </a:rPr>
              <a:t> į</a:t>
            </a:r>
            <a:r>
              <a:rPr lang="en-US" sz="1800" dirty="0" err="1">
                <a:solidFill>
                  <a:prstClr val="black"/>
                </a:solidFill>
                <a:latin typeface="Times New Roman" panose="02020603050405020304" pitchFamily="18" charset="0"/>
                <a:cs typeface="Times New Roman" panose="02020603050405020304" pitchFamily="18" charset="0"/>
              </a:rPr>
              <a:t>staigo</a:t>
            </a:r>
            <a:r>
              <a:rPr lang="lt-LT" sz="1800" dirty="0" err="1">
                <a:solidFill>
                  <a:prstClr val="black"/>
                </a:solidFill>
                <a:latin typeface="Times New Roman" panose="02020603050405020304" pitchFamily="18" charset="0"/>
                <a:cs typeface="Times New Roman" panose="02020603050405020304" pitchFamily="18" charset="0"/>
              </a:rPr>
              <a:t>se</a:t>
            </a:r>
            <a:r>
              <a:rPr lang="lt-LT" sz="1800" dirty="0">
                <a:solidFill>
                  <a:prstClr val="black"/>
                </a:solidFill>
                <a:latin typeface="Times New Roman" panose="02020603050405020304" pitchFamily="18" charset="0"/>
                <a:cs typeface="Times New Roman" panose="02020603050405020304" pitchFamily="18" charset="0"/>
              </a:rPr>
              <a:t>.</a:t>
            </a:r>
          </a:p>
          <a:p>
            <a:endParaRPr lang="lt-L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4339" name="Rectangle 5"/>
          <p:cNvSpPr>
            <a:spLocks noChangeArrowheads="1"/>
          </p:cNvSpPr>
          <p:nvPr/>
        </p:nvSpPr>
        <p:spPr bwMode="auto">
          <a:xfrm>
            <a:off x="0" y="304800"/>
            <a:ext cx="9144000" cy="641032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endParaRPr lang="en-US" sz="1200" i="1" dirty="0">
              <a:solidFill>
                <a:srgbClr val="000000"/>
              </a:solidFill>
              <a:latin typeface="Times New Roman" pitchFamily="18" charset="0"/>
              <a:ea typeface="Times New Roman" panose="02020603050405020304" pitchFamily="18" charset="0"/>
              <a:cs typeface="Times New Roman" pitchFamily="18" charset="0"/>
            </a:endParaRPr>
          </a:p>
          <a:p>
            <a:r>
              <a:rPr lang="es-ES_tradnl" sz="1200" dirty="0">
                <a:solidFill>
                  <a:srgbClr val="002060"/>
                </a:solidFill>
                <a:latin typeface="Times New Roman" panose="02020603050405020304" pitchFamily="18" charset="0"/>
                <a:ea typeface="Times New Roman" panose="02020603050405020304" pitchFamily="18" charset="0"/>
              </a:rPr>
              <a:t>	</a:t>
            </a:r>
            <a:endParaRPr lang="lt-LT" altLang="lt-LT" sz="1200" i="1" dirty="0">
              <a:latin typeface="Times New Roman" pitchFamily="18" charset="0"/>
              <a:cs typeface="Times New Roman" pitchFamily="18" charset="0"/>
            </a:endParaRPr>
          </a:p>
        </p:txBody>
      </p:sp>
      <p:pic>
        <p:nvPicPr>
          <p:cNvPr id="1434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0" y="357188"/>
            <a:ext cx="17145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8" descr="juostele 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Antraštė 9"/>
          <p:cNvSpPr>
            <a:spLocks noGrp="1"/>
          </p:cNvSpPr>
          <p:nvPr>
            <p:ph type="title"/>
          </p:nvPr>
        </p:nvSpPr>
        <p:spPr>
          <a:xfrm>
            <a:off x="457200" y="568325"/>
            <a:ext cx="8229600" cy="1143000"/>
          </a:xfrm>
        </p:spPr>
        <p:txBody>
          <a:bodyPr/>
          <a:lstStyle/>
          <a:p>
            <a:pPr eaLnBrk="1" hangingPunct="1"/>
            <a:r>
              <a:rPr lang="lt-LT" altLang="lt-LT" sz="3600" b="1" dirty="0">
                <a:solidFill>
                  <a:srgbClr val="90C226"/>
                </a:solidFill>
                <a:latin typeface="Times New Roman" pitchFamily="18" charset="0"/>
                <a:cs typeface="Times New Roman" pitchFamily="18" charset="0"/>
              </a:rPr>
              <a:t>Sveikatos duomenų rezultatų svarba</a:t>
            </a:r>
            <a:endParaRPr lang="en-US" altLang="lt-LT" sz="2400" dirty="0"/>
          </a:p>
        </p:txBody>
      </p:sp>
      <p:pic>
        <p:nvPicPr>
          <p:cNvPr id="14343" name="Picture 7" descr="juostele 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0213"/>
            <a:ext cx="9144000" cy="7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urinio vietos rezervavimo ženklas 1"/>
          <p:cNvSpPr>
            <a:spLocks noGrp="1"/>
          </p:cNvSpPr>
          <p:nvPr>
            <p:ph idx="1"/>
          </p:nvPr>
        </p:nvSpPr>
        <p:spPr>
          <a:xfrm>
            <a:off x="457200" y="1600200"/>
            <a:ext cx="8229600" cy="4191001"/>
          </a:xfrm>
        </p:spPr>
        <p:txBody>
          <a:bodyPr/>
          <a:lstStyle/>
          <a:p>
            <a:pPr marL="0" lvl="0" indent="0" algn="just" defTabSz="457200" eaLnBrk="1" fontAlgn="auto" hangingPunct="1">
              <a:spcBef>
                <a:spcPts val="1000"/>
              </a:spcBef>
              <a:spcAft>
                <a:spcPts val="0"/>
              </a:spcAft>
              <a:buClr>
                <a:srgbClr val="90C226"/>
              </a:buClr>
              <a:buSzPct val="80000"/>
              <a:buNone/>
            </a:pPr>
            <a:r>
              <a:rPr lang="lt-LT" sz="1800" dirty="0">
                <a:solidFill>
                  <a:prstClr val="black"/>
                </a:solidFill>
                <a:latin typeface="Times New Roman" panose="02020603050405020304" pitchFamily="18" charset="0"/>
                <a:cs typeface="Times New Roman" panose="02020603050405020304" pitchFamily="18" charset="0"/>
              </a:rPr>
              <a:t>Išnagrinėjus sveikatą atspindinčius rodiklius ir gydytojo rekomendacijas, </a:t>
            </a:r>
            <a:r>
              <a:rPr lang="lt-LT" altLang="lt-LT" sz="1800" dirty="0">
                <a:solidFill>
                  <a:prstClr val="black"/>
                </a:solidFill>
                <a:latin typeface="Times New Roman" pitchFamily="18" charset="0"/>
                <a:cs typeface="Times New Roman" pitchFamily="18" charset="0"/>
              </a:rPr>
              <a:t>galime kryptingai  įgyvendinti sveikatos priežiūrą ugdymo veikloje.</a:t>
            </a:r>
          </a:p>
          <a:p>
            <a:endParaRPr lang="lt-LT" dirty="0" smtClean="0"/>
          </a:p>
          <a:p>
            <a:endParaRPr lang="lt-LT" dirty="0"/>
          </a:p>
          <a:p>
            <a:pPr marL="0" indent="0">
              <a:buNone/>
            </a:pPr>
            <a:endParaRPr lang="lt-LT" dirty="0" smtClean="0"/>
          </a:p>
          <a:p>
            <a:pPr marL="0" indent="0">
              <a:buNone/>
            </a:pPr>
            <a:r>
              <a:rPr lang="lt-LT" dirty="0"/>
              <a:t> </a:t>
            </a:r>
            <a:r>
              <a:rPr lang="lt-LT" dirty="0" smtClean="0"/>
              <a:t>             </a:t>
            </a:r>
            <a:endParaRPr lang="lt-LT" dirty="0"/>
          </a:p>
        </p:txBody>
      </p:sp>
      <p:pic>
        <p:nvPicPr>
          <p:cNvPr id="10" name="Picture 2" descr="Etaplius - Tėvelių dėmesiui: pasirūpinkite vaiko sveikatos pažyma!">
            <a:extLst>
              <a:ext uri="{FF2B5EF4-FFF2-40B4-BE49-F238E27FC236}">
                <a16:creationId xmlns:a16="http://schemas.microsoft.com/office/drawing/2014/main" id="{C95C8CCA-1579-4A10-97B2-83EFEE19DDE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2924945"/>
            <a:ext cx="5400600" cy="2866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203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Reikšmių paaiškinimas</a:t>
            </a:r>
            <a:endParaRPr lang="lt-LT" dirty="0"/>
          </a:p>
        </p:txBody>
      </p:sp>
      <p:sp>
        <p:nvSpPr>
          <p:cNvPr id="3" name="Turinio vietos rezervavimo ženklas 2"/>
          <p:cNvSpPr>
            <a:spLocks noGrp="1"/>
          </p:cNvSpPr>
          <p:nvPr>
            <p:ph idx="1"/>
          </p:nvPr>
        </p:nvSpPr>
        <p:spPr>
          <a:xfrm>
            <a:off x="457200" y="1600201"/>
            <a:ext cx="8229600" cy="4349080"/>
          </a:xfrm>
        </p:spPr>
        <p:txBody>
          <a:bodyPr/>
          <a:lstStyle/>
          <a:p>
            <a:pPr lvl="0" defTabSz="457200" eaLnBrk="1" fontAlgn="auto" hangingPunct="1">
              <a:spcBef>
                <a:spcPts val="1000"/>
              </a:spcBef>
              <a:spcAft>
                <a:spcPts val="0"/>
              </a:spcAft>
              <a:buClr>
                <a:srgbClr val="90C226"/>
              </a:buClr>
              <a:buSzPct val="80000"/>
              <a:buFont typeface="Wingdings 3" charset="2"/>
              <a:buChar char=""/>
            </a:pPr>
            <a:r>
              <a:rPr lang="lt-LT" sz="1700" b="1" dirty="0">
                <a:solidFill>
                  <a:prstClr val="black"/>
                </a:solidFill>
                <a:latin typeface="Times New Roman" panose="02020603050405020304" pitchFamily="18" charset="0"/>
                <a:cs typeface="Times New Roman" panose="02020603050405020304" pitchFamily="18" charset="0"/>
              </a:rPr>
              <a:t>N </a:t>
            </a:r>
            <a:r>
              <a:rPr lang="lt-LT" sz="1700" dirty="0">
                <a:solidFill>
                  <a:prstClr val="black"/>
                </a:solidFill>
                <a:latin typeface="Times New Roman" panose="02020603050405020304" pitchFamily="18" charset="0"/>
                <a:cs typeface="Times New Roman" panose="02020603050405020304" pitchFamily="18" charset="0"/>
              </a:rPr>
              <a:t>- absoliutus asmenų skaičius.</a:t>
            </a:r>
          </a:p>
          <a:p>
            <a:pPr lvl="0" defTabSz="457200" eaLnBrk="1" fontAlgn="auto" hangingPunct="1">
              <a:spcBef>
                <a:spcPts val="1000"/>
              </a:spcBef>
              <a:spcAft>
                <a:spcPts val="0"/>
              </a:spcAft>
              <a:buClr>
                <a:srgbClr val="90C226"/>
              </a:buClr>
              <a:buSzPct val="80000"/>
              <a:buFont typeface="Wingdings 3" charset="2"/>
              <a:buChar char=""/>
            </a:pPr>
            <a:r>
              <a:rPr lang="lt-LT" sz="1700" b="1" dirty="0">
                <a:solidFill>
                  <a:prstClr val="black"/>
                </a:solidFill>
                <a:latin typeface="Times New Roman" panose="02020603050405020304" pitchFamily="18" charset="0"/>
                <a:cs typeface="Times New Roman" panose="02020603050405020304" pitchFamily="18" charset="0"/>
              </a:rPr>
              <a:t>Rodiklio reikšmė </a:t>
            </a:r>
            <a:r>
              <a:rPr lang="lt-LT" sz="1700" dirty="0">
                <a:solidFill>
                  <a:prstClr val="black"/>
                </a:solidFill>
                <a:latin typeface="Times New Roman" panose="02020603050405020304" pitchFamily="18" charset="0"/>
                <a:cs typeface="Times New Roman" panose="02020603050405020304" pitchFamily="18" charset="0"/>
              </a:rPr>
              <a:t>- skaitinė rodiklio reikšmė ugdymo įstaigoje.</a:t>
            </a:r>
          </a:p>
          <a:p>
            <a:pPr lvl="0" defTabSz="457200" eaLnBrk="1" fontAlgn="auto" hangingPunct="1">
              <a:spcBef>
                <a:spcPts val="1000"/>
              </a:spcBef>
              <a:spcAft>
                <a:spcPts val="0"/>
              </a:spcAft>
              <a:buClr>
                <a:srgbClr val="90C226"/>
              </a:buClr>
              <a:buSzPct val="80000"/>
              <a:buFont typeface="Wingdings 3" charset="2"/>
              <a:buChar char=""/>
            </a:pPr>
            <a:r>
              <a:rPr lang="lt-LT" sz="1700" b="1" dirty="0">
                <a:solidFill>
                  <a:prstClr val="black"/>
                </a:solidFill>
                <a:latin typeface="Times New Roman" panose="02020603050405020304" pitchFamily="18" charset="0"/>
                <a:cs typeface="Times New Roman" panose="02020603050405020304" pitchFamily="18" charset="0"/>
              </a:rPr>
              <a:t>Rodiklio reikšmė savivaldybėje </a:t>
            </a:r>
            <a:r>
              <a:rPr lang="lt-LT" sz="1700" dirty="0">
                <a:solidFill>
                  <a:prstClr val="black"/>
                </a:solidFill>
                <a:latin typeface="Times New Roman" panose="02020603050405020304" pitchFamily="18" charset="0"/>
                <a:cs typeface="Times New Roman" panose="02020603050405020304" pitchFamily="18" charset="0"/>
              </a:rPr>
              <a:t>- skaitinė rodiklio reikšmė savivaldybėje.</a:t>
            </a:r>
            <a:endParaRPr lang="en-US" sz="1700" dirty="0">
              <a:solidFill>
                <a:prstClr val="black"/>
              </a:solidFill>
              <a:latin typeface="Times New Roman" panose="02020603050405020304" pitchFamily="18" charset="0"/>
              <a:cs typeface="Times New Roman" panose="02020603050405020304" pitchFamily="18" charset="0"/>
            </a:endParaRPr>
          </a:p>
          <a:p>
            <a:pPr marL="0" lvl="0" indent="0" defTabSz="457200" eaLnBrk="1" fontAlgn="auto" hangingPunct="1">
              <a:spcBef>
                <a:spcPts val="1000"/>
              </a:spcBef>
              <a:spcAft>
                <a:spcPts val="0"/>
              </a:spcAft>
              <a:buClr>
                <a:srgbClr val="90C226"/>
              </a:buClr>
              <a:buSzPct val="80000"/>
              <a:buNone/>
            </a:pPr>
            <a:endParaRPr lang="lt-LT" sz="1700" dirty="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r>
              <a:rPr lang="lt-LT" sz="1700" b="1" dirty="0">
                <a:solidFill>
                  <a:prstClr val="black"/>
                </a:solidFill>
                <a:latin typeface="Times New Roman" panose="02020603050405020304" pitchFamily="18" charset="0"/>
                <a:cs typeface="Times New Roman" panose="02020603050405020304" pitchFamily="18" charset="0"/>
              </a:rPr>
              <a:t>Pokytis </a:t>
            </a:r>
            <a:r>
              <a:rPr lang="lt-LT" sz="1700" dirty="0">
                <a:solidFill>
                  <a:prstClr val="black"/>
                </a:solidFill>
                <a:latin typeface="Times New Roman" panose="02020603050405020304" pitchFamily="18" charset="0"/>
                <a:cs typeface="Times New Roman" panose="02020603050405020304" pitchFamily="18" charset="0"/>
              </a:rPr>
              <a:t>- pateikiama skaitinė ugdymo įstaigos rodiklio pokyčio reikšmė, kuri vaizduojama </a:t>
            </a:r>
            <a:endParaRPr lang="en-US" sz="1700" dirty="0">
              <a:solidFill>
                <a:prstClr val="black"/>
              </a:solidFill>
              <a:latin typeface="Times New Roman" panose="02020603050405020304" pitchFamily="18" charset="0"/>
              <a:cs typeface="Times New Roman" panose="02020603050405020304" pitchFamily="18" charset="0"/>
            </a:endParaRPr>
          </a:p>
          <a:p>
            <a:pPr marL="0" lvl="0" indent="0" defTabSz="457200" eaLnBrk="1" fontAlgn="auto" hangingPunct="1">
              <a:spcBef>
                <a:spcPts val="1000"/>
              </a:spcBef>
              <a:spcAft>
                <a:spcPts val="0"/>
              </a:spcAft>
              <a:buClr>
                <a:srgbClr val="90C226"/>
              </a:buClr>
              <a:buSzPct val="80000"/>
              <a:buNone/>
            </a:pPr>
            <a:endParaRPr lang="en-US" sz="1700" dirty="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r>
              <a:rPr lang="lt-LT" sz="1700" dirty="0">
                <a:solidFill>
                  <a:prstClr val="black"/>
                </a:solidFill>
                <a:latin typeface="Times New Roman" panose="02020603050405020304" pitchFamily="18" charset="0"/>
                <a:cs typeface="Times New Roman" panose="02020603050405020304" pitchFamily="18" charset="0"/>
              </a:rPr>
              <a:t>su "+" ženklu, jei reikšmė padidėjo, palyginus su praėjusiais metais </a:t>
            </a:r>
            <a:endParaRPr lang="en-US" sz="1700" dirty="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r>
              <a:rPr lang="lt-LT" sz="1700" dirty="0">
                <a:solidFill>
                  <a:prstClr val="black"/>
                </a:solidFill>
                <a:latin typeface="Times New Roman" panose="02020603050405020304" pitchFamily="18" charset="0"/>
                <a:cs typeface="Times New Roman" panose="02020603050405020304" pitchFamily="18" charset="0"/>
              </a:rPr>
              <a:t>ir "-", jei sumažėjo.</a:t>
            </a:r>
            <a:endParaRPr lang="en-US" sz="1700" dirty="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endParaRPr lang="en-US" sz="1700" dirty="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r>
              <a:rPr lang="lt-LT" sz="1700" dirty="0">
                <a:solidFill>
                  <a:prstClr val="black"/>
                </a:solidFill>
                <a:latin typeface="Times New Roman" panose="02020603050405020304" pitchFamily="18" charset="0"/>
                <a:cs typeface="Times New Roman" panose="02020603050405020304" pitchFamily="18" charset="0"/>
              </a:rPr>
              <a:t>Rodiklio pokytis bus pateikiamas </a:t>
            </a:r>
            <a:r>
              <a:rPr lang="lt-LT" sz="1700" dirty="0">
                <a:solidFill>
                  <a:prstClr val="black"/>
                </a:solidFill>
                <a:highlight>
                  <a:srgbClr val="FF00FF"/>
                </a:highlight>
                <a:latin typeface="Times New Roman" panose="02020603050405020304" pitchFamily="18" charset="0"/>
                <a:cs typeface="Times New Roman" panose="02020603050405020304" pitchFamily="18" charset="0"/>
              </a:rPr>
              <a:t>rausva </a:t>
            </a:r>
            <a:r>
              <a:rPr lang="lt-LT" sz="1700" dirty="0">
                <a:solidFill>
                  <a:prstClr val="black"/>
                </a:solidFill>
                <a:latin typeface="Times New Roman" panose="02020603050405020304" pitchFamily="18" charset="0"/>
                <a:cs typeface="Times New Roman" panose="02020603050405020304" pitchFamily="18" charset="0"/>
              </a:rPr>
              <a:t>spalva, jei tai reiškia statistiškai reikšmingą rodiklio pokytį, palyginti su praėjusių metų reikšme </a:t>
            </a:r>
            <a:endParaRPr lang="en-US" sz="1700" dirty="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r>
              <a:rPr lang="lt-LT" sz="1700" dirty="0">
                <a:solidFill>
                  <a:prstClr val="black"/>
                </a:solidFill>
                <a:latin typeface="Times New Roman" panose="02020603050405020304" pitchFamily="18" charset="0"/>
                <a:cs typeface="Times New Roman" panose="02020603050405020304" pitchFamily="18" charset="0"/>
              </a:rPr>
              <a:t>ir balta, jei pokytis nebuvo statistiškai reikšmingas, palyginus su praeitų metų </a:t>
            </a:r>
            <a:r>
              <a:rPr lang="lt-LT" sz="1700" dirty="0" smtClean="0">
                <a:solidFill>
                  <a:prstClr val="black"/>
                </a:solidFill>
                <a:latin typeface="Times New Roman" panose="02020603050405020304" pitchFamily="18" charset="0"/>
                <a:cs typeface="Times New Roman" panose="02020603050405020304" pitchFamily="18" charset="0"/>
              </a:rPr>
              <a:t>rodiklio</a:t>
            </a:r>
          </a:p>
          <a:p>
            <a:pPr marL="0" lvl="0" indent="0" defTabSz="457200" eaLnBrk="1" fontAlgn="auto" hangingPunct="1">
              <a:spcBef>
                <a:spcPts val="0"/>
              </a:spcBef>
              <a:spcAft>
                <a:spcPts val="0"/>
              </a:spcAft>
              <a:buNone/>
            </a:pPr>
            <a:r>
              <a:rPr lang="lt-LT" altLang="lt-LT" sz="1200" i="1" dirty="0">
                <a:solidFill>
                  <a:prstClr val="black"/>
                </a:solidFill>
                <a:latin typeface="Times New Roman" pitchFamily="18" charset="0"/>
                <a:cs typeface="Times New Roman" pitchFamily="18" charset="0"/>
              </a:rPr>
              <a:t>Šaltinis V</a:t>
            </a:r>
            <a:r>
              <a:rPr lang="en-US" altLang="lt-LT" sz="1200" i="1" dirty="0" err="1">
                <a:solidFill>
                  <a:prstClr val="black"/>
                </a:solidFill>
                <a:latin typeface="Times New Roman" pitchFamily="18" charset="0"/>
                <a:cs typeface="Times New Roman" pitchFamily="18" charset="0"/>
              </a:rPr>
              <a:t>aik</a:t>
            </a:r>
            <a:r>
              <a:rPr lang="lt-LT" altLang="lt-LT" sz="1200" i="1" dirty="0">
                <a:solidFill>
                  <a:prstClr val="black"/>
                </a:solidFill>
                <a:latin typeface="Times New Roman" pitchFamily="18" charset="0"/>
                <a:cs typeface="Times New Roman" pitchFamily="18" charset="0"/>
              </a:rPr>
              <a:t>ų  sveikatos stebėsenos informacinė sistema (VSSIS)</a:t>
            </a:r>
          </a:p>
          <a:p>
            <a:pPr lvl="0" defTabSz="457200" eaLnBrk="1" fontAlgn="auto" hangingPunct="1">
              <a:spcBef>
                <a:spcPts val="1000"/>
              </a:spcBef>
              <a:spcAft>
                <a:spcPts val="0"/>
              </a:spcAft>
              <a:buClr>
                <a:srgbClr val="90C226"/>
              </a:buClr>
              <a:buSzPct val="80000"/>
              <a:buFont typeface="Wingdings 3" charset="2"/>
              <a:buChar char=""/>
            </a:pPr>
            <a:endParaRPr lang="lt-LT" sz="1700" dirty="0" smtClean="0">
              <a:solidFill>
                <a:prstClr val="black"/>
              </a:solidFill>
              <a:latin typeface="Times New Roman" panose="02020603050405020304" pitchFamily="18" charset="0"/>
              <a:cs typeface="Times New Roman" panose="02020603050405020304" pitchFamily="18" charset="0"/>
            </a:endParaRPr>
          </a:p>
          <a:p>
            <a:pPr lvl="0" defTabSz="457200" eaLnBrk="1" fontAlgn="auto" hangingPunct="1">
              <a:spcBef>
                <a:spcPts val="1000"/>
              </a:spcBef>
              <a:spcAft>
                <a:spcPts val="0"/>
              </a:spcAft>
              <a:buClr>
                <a:srgbClr val="90C226"/>
              </a:buClr>
              <a:buSzPct val="80000"/>
              <a:buFont typeface="Wingdings 3" charset="2"/>
              <a:buChar char=""/>
            </a:pPr>
            <a:endParaRPr lang="lt-LT" sz="900" dirty="0"/>
          </a:p>
        </p:txBody>
      </p:sp>
    </p:spTree>
    <p:extLst>
      <p:ext uri="{BB962C8B-B14F-4D97-AF65-F5344CB8AC3E}">
        <p14:creationId xmlns:p14="http://schemas.microsoft.com/office/powerpoint/2010/main" val="1759521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57200" y="274638"/>
            <a:ext cx="8229600" cy="5746650"/>
          </a:xfrm>
        </p:spPr>
        <p:txBody>
          <a:bodyPr/>
          <a:lstStyle/>
          <a:p>
            <a:r>
              <a:rPr lang="lt-LT" sz="3200" dirty="0" smtClean="0">
                <a:solidFill>
                  <a:srgbClr val="90C226"/>
                </a:solidFill>
                <a:latin typeface="Times New Roman" panose="02020603050405020304" pitchFamily="18" charset="0"/>
                <a:cs typeface="Times New Roman" panose="02020603050405020304" pitchFamily="18" charset="0"/>
              </a:rPr>
              <a:t>Klaipėdos lopšelio-darželio </a:t>
            </a:r>
            <a:r>
              <a:rPr lang="lt-LT" sz="3200" dirty="0">
                <a:solidFill>
                  <a:srgbClr val="90C226"/>
                </a:solidFill>
                <a:latin typeface="Times New Roman" panose="02020603050405020304" pitchFamily="18" charset="0"/>
                <a:cs typeface="Times New Roman" panose="02020603050405020304" pitchFamily="18" charset="0"/>
              </a:rPr>
              <a:t>,,Želmenėlis“ mokinių profilaktinių duomenų analizė </a:t>
            </a:r>
            <a:br>
              <a:rPr lang="lt-LT" sz="3200" dirty="0">
                <a:solidFill>
                  <a:srgbClr val="90C226"/>
                </a:solidFill>
                <a:latin typeface="Times New Roman" panose="02020603050405020304" pitchFamily="18" charset="0"/>
                <a:cs typeface="Times New Roman" panose="02020603050405020304" pitchFamily="18" charset="0"/>
              </a:rPr>
            </a:br>
            <a:r>
              <a:rPr lang="lt-LT" sz="3200" dirty="0" smtClean="0">
                <a:solidFill>
                  <a:srgbClr val="90C226"/>
                </a:solidFill>
                <a:latin typeface="Times New Roman" panose="02020603050405020304" pitchFamily="18" charset="0"/>
                <a:cs typeface="Times New Roman" panose="02020603050405020304" pitchFamily="18" charset="0"/>
              </a:rPr>
              <a:t>2021-2022 m</a:t>
            </a:r>
            <a:r>
              <a:rPr lang="lt-LT" sz="3200" dirty="0">
                <a:solidFill>
                  <a:srgbClr val="90C226"/>
                </a:solidFill>
                <a:latin typeface="Times New Roman" panose="02020603050405020304" pitchFamily="18" charset="0"/>
                <a:cs typeface="Times New Roman" panose="02020603050405020304" pitchFamily="18" charset="0"/>
              </a:rPr>
              <a:t>.</a:t>
            </a:r>
            <a:endParaRPr lang="lt-LT" dirty="0"/>
          </a:p>
        </p:txBody>
      </p:sp>
    </p:spTree>
    <p:extLst>
      <p:ext uri="{BB962C8B-B14F-4D97-AF65-F5344CB8AC3E}">
        <p14:creationId xmlns:p14="http://schemas.microsoft.com/office/powerpoint/2010/main" val="111046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Klaipėdos lopšelio-darželio ,,</a:t>
            </a:r>
            <a:r>
              <a:rPr lang="lt-LT" sz="3600" b="1" dirty="0" err="1">
                <a:solidFill>
                  <a:srgbClr val="90C226"/>
                </a:solidFill>
                <a:latin typeface="Times New Roman" panose="02020603050405020304" pitchFamily="18" charset="0"/>
                <a:cs typeface="Times New Roman" panose="02020603050405020304" pitchFamily="18" charset="0"/>
              </a:rPr>
              <a:t>Želmenėlis</a:t>
            </a:r>
            <a:r>
              <a:rPr lang="lt-LT" sz="3600" b="1" dirty="0">
                <a:solidFill>
                  <a:srgbClr val="90C226"/>
                </a:solidFill>
                <a:latin typeface="Times New Roman" panose="02020603050405020304" pitchFamily="18" charset="0"/>
                <a:cs typeface="Times New Roman" panose="02020603050405020304" pitchFamily="18" charset="0"/>
              </a:rPr>
              <a:t>“ sveikatos rodiklių suvestinė (1</a:t>
            </a:r>
            <a:r>
              <a:rPr lang="en-US" sz="3600" b="1" dirty="0">
                <a:solidFill>
                  <a:srgbClr val="90C226"/>
                </a:solidFill>
                <a:latin typeface="Times New Roman" panose="02020603050405020304" pitchFamily="18" charset="0"/>
                <a:cs typeface="Times New Roman" panose="02020603050405020304" pitchFamily="18" charset="0"/>
              </a:rPr>
              <a:t>)</a:t>
            </a:r>
            <a:endParaRPr lang="lt-LT" dirty="0"/>
          </a:p>
        </p:txBody>
      </p:sp>
      <p:sp>
        <p:nvSpPr>
          <p:cNvPr id="3" name="Turinio vietos rezervavimo ženklas 2"/>
          <p:cNvSpPr>
            <a:spLocks noGrp="1"/>
          </p:cNvSpPr>
          <p:nvPr>
            <p:ph idx="1"/>
          </p:nvPr>
        </p:nvSpPr>
        <p:spPr>
          <a:xfrm>
            <a:off x="457200" y="1600201"/>
            <a:ext cx="8229600" cy="4133056"/>
          </a:xfrm>
        </p:spPr>
        <p:txBody>
          <a:bodyPr/>
          <a:lstStyle/>
          <a:p>
            <a:pPr marL="0" indent="0">
              <a:buNone/>
            </a:pPr>
            <a:r>
              <a:rPr lang="lt-LT" dirty="0" smtClean="0"/>
              <a:t>                   </a:t>
            </a:r>
          </a:p>
          <a:p>
            <a:pPr marL="0" indent="0">
              <a:buNone/>
            </a:pPr>
            <a:endParaRPr lang="lt-LT" dirty="0" smtClean="0"/>
          </a:p>
          <a:p>
            <a:pPr marL="0" indent="0">
              <a:buNone/>
            </a:pPr>
            <a:endParaRPr lang="lt-LT" dirty="0" smtClean="0"/>
          </a:p>
          <a:p>
            <a:pPr marL="0" indent="0">
              <a:buNone/>
            </a:pPr>
            <a:r>
              <a:rPr lang="lt-LT" dirty="0" smtClean="0"/>
              <a:t>                                      </a:t>
            </a:r>
            <a:endParaRPr lang="lt-LT" dirty="0"/>
          </a:p>
        </p:txBody>
      </p:sp>
      <p:graphicFrame>
        <p:nvGraphicFramePr>
          <p:cNvPr id="5" name="Lentelė 4"/>
          <p:cNvGraphicFramePr>
            <a:graphicFrameLocks noGrp="1"/>
          </p:cNvGraphicFramePr>
          <p:nvPr>
            <p:extLst>
              <p:ext uri="{D42A27DB-BD31-4B8C-83A1-F6EECF244321}">
                <p14:modId xmlns:p14="http://schemas.microsoft.com/office/powerpoint/2010/main" val="2722589262"/>
              </p:ext>
            </p:extLst>
          </p:nvPr>
        </p:nvGraphicFramePr>
        <p:xfrm>
          <a:off x="683567" y="1417638"/>
          <a:ext cx="8208914" cy="3976618"/>
        </p:xfrm>
        <a:graphic>
          <a:graphicData uri="http://schemas.openxmlformats.org/drawingml/2006/table">
            <a:tbl>
              <a:tblPr firstRow="1" bandRow="1"/>
              <a:tblGrid>
                <a:gridCol w="548227">
                  <a:extLst>
                    <a:ext uri="{9D8B030D-6E8A-4147-A177-3AD203B41FA5}">
                      <a16:colId xmlns:a16="http://schemas.microsoft.com/office/drawing/2014/main" val="1850804523"/>
                    </a:ext>
                  </a:extLst>
                </a:gridCol>
                <a:gridCol w="2845357">
                  <a:extLst>
                    <a:ext uri="{9D8B030D-6E8A-4147-A177-3AD203B41FA5}">
                      <a16:colId xmlns:a16="http://schemas.microsoft.com/office/drawing/2014/main" val="4029224668"/>
                    </a:ext>
                  </a:extLst>
                </a:gridCol>
                <a:gridCol w="507224">
                  <a:extLst>
                    <a:ext uri="{9D8B030D-6E8A-4147-A177-3AD203B41FA5}">
                      <a16:colId xmlns:a16="http://schemas.microsoft.com/office/drawing/2014/main" val="1263166169"/>
                    </a:ext>
                  </a:extLst>
                </a:gridCol>
                <a:gridCol w="1453384">
                  <a:extLst>
                    <a:ext uri="{9D8B030D-6E8A-4147-A177-3AD203B41FA5}">
                      <a16:colId xmlns:a16="http://schemas.microsoft.com/office/drawing/2014/main" val="1963732179"/>
                    </a:ext>
                  </a:extLst>
                </a:gridCol>
                <a:gridCol w="1521772">
                  <a:extLst>
                    <a:ext uri="{9D8B030D-6E8A-4147-A177-3AD203B41FA5}">
                      <a16:colId xmlns:a16="http://schemas.microsoft.com/office/drawing/2014/main" val="3478190522"/>
                    </a:ext>
                  </a:extLst>
                </a:gridCol>
                <a:gridCol w="1332950">
                  <a:extLst>
                    <a:ext uri="{9D8B030D-6E8A-4147-A177-3AD203B41FA5}">
                      <a16:colId xmlns:a16="http://schemas.microsoft.com/office/drawing/2014/main" val="396322312"/>
                    </a:ext>
                  </a:extLst>
                </a:gridCol>
              </a:tblGrid>
              <a:tr h="1347674">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lt-LT" b="0" dirty="0"/>
                        <a:t>Eil. Nr.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0C226"/>
                    </a:solidFill>
                  </a:tcPr>
                </a:tc>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lt-LT" b="0" dirty="0"/>
                        <a:t>Rodiklis</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0C226"/>
                    </a:solidFill>
                  </a:tcPr>
                </a:tc>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lt-LT" b="0" dirty="0"/>
                        <a:t>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0C226"/>
                    </a:solidFill>
                  </a:tcPr>
                </a:tc>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a:t>
                      </a:r>
                      <a:r>
                        <a:rPr lang="en-US" sz="1800" b="0" u="none" strike="noStrike" dirty="0">
                          <a:effectLst/>
                          <a:latin typeface="Times New Roman" panose="02020603050405020304" pitchFamily="18" charset="0"/>
                          <a:cs typeface="Times New Roman" panose="02020603050405020304" pitchFamily="18" charset="0"/>
                        </a:rPr>
                        <a:t> </a:t>
                      </a:r>
                      <a:r>
                        <a:rPr lang="en-US" sz="1800" b="0" u="none" strike="noStrike" dirty="0" err="1">
                          <a:effectLst/>
                          <a:latin typeface="Times New Roman" panose="02020603050405020304" pitchFamily="18" charset="0"/>
                          <a:cs typeface="Times New Roman" panose="02020603050405020304" pitchFamily="18" charset="0"/>
                        </a:rPr>
                        <a:t>ugd</a:t>
                      </a:r>
                      <a:r>
                        <a:rPr lang="en-US" sz="1800" b="0" u="none" strike="noStrike" dirty="0">
                          <a:effectLst/>
                          <a:latin typeface="Times New Roman" panose="02020603050405020304" pitchFamily="18" charset="0"/>
                          <a:cs typeface="Times New Roman" panose="02020603050405020304" pitchFamily="18" charset="0"/>
                        </a:rPr>
                        <a:t>.</a:t>
                      </a:r>
                      <a:r>
                        <a:rPr lang="lt-LT" sz="1800" b="0" u="none" strike="noStrike" dirty="0">
                          <a:effectLst/>
                          <a:latin typeface="Times New Roman" panose="02020603050405020304" pitchFamily="18" charset="0"/>
                          <a:cs typeface="Times New Roman" panose="02020603050405020304" pitchFamily="18" charset="0"/>
                        </a:rPr>
                        <a:t> </a:t>
                      </a:r>
                      <a:r>
                        <a:rPr lang="lt-LT" sz="1800" b="0" u="none" strike="noStrike" dirty="0" err="1">
                          <a:effectLst/>
                          <a:latin typeface="Times New Roman" panose="02020603050405020304" pitchFamily="18" charset="0"/>
                          <a:cs typeface="Times New Roman" panose="02020603050405020304" pitchFamily="18" charset="0"/>
                        </a:rPr>
                        <a:t>įst</a:t>
                      </a:r>
                      <a:r>
                        <a:rPr lang="lt-LT" sz="1800" b="0" u="none" strike="noStrike" dirty="0">
                          <a:effectLst/>
                          <a:latin typeface="Times New Roman" panose="02020603050405020304" pitchFamily="18" charset="0"/>
                          <a:cs typeface="Times New Roman" panose="02020603050405020304" pitchFamily="18" charset="0"/>
                        </a:rPr>
                        <a:t>.</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p>
                      <a:pPr algn="ctr"/>
                      <a:endParaRPr lang="lt-LT" b="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0C226"/>
                    </a:solidFill>
                  </a:tcPr>
                </a:tc>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  savivaldybėje</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p>
                      <a:pPr algn="ctr"/>
                      <a:endParaRPr lang="lt-LT" b="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0C226"/>
                    </a:solidFill>
                  </a:tcPr>
                </a:tc>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Pokytis nuo praeitų metų</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p>
                      <a:pPr algn="ctr"/>
                      <a:endParaRPr lang="lt-LT" b="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0C226"/>
                    </a:solidFill>
                  </a:tcPr>
                </a:tc>
                <a:extLst>
                  <a:ext uri="{0D108BD9-81ED-4DB2-BD59-A6C34878D82A}">
                    <a16:rowId xmlns:a16="http://schemas.microsoft.com/office/drawing/2014/main" val="1847189951"/>
                  </a:ext>
                </a:extLst>
              </a:tr>
              <a:tr h="490708">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r>
                        <a:rPr lang="lt-LT" dirty="0"/>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lankančių ugdymo įstaiga, skaičius</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lt-LT" sz="1600" dirty="0">
                          <a:latin typeface="Times New Roman" panose="02020603050405020304" pitchFamily="18" charset="0"/>
                          <a:cs typeface="Times New Roman" panose="02020603050405020304" pitchFamily="18" charset="0"/>
                        </a:rPr>
                        <a:t>187</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lt-LT" sz="1600" dirty="0">
                          <a:latin typeface="Times New Roman" panose="02020603050405020304" pitchFamily="18" charset="0"/>
                          <a:cs typeface="Times New Roman" panose="02020603050405020304" pitchFamily="18" charset="0"/>
                        </a:rPr>
                        <a:t>-</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lt-LT" sz="1600" b="0" i="0" kern="1200" dirty="0">
                          <a:solidFill>
                            <a:schemeClr val="dk1"/>
                          </a:solidFill>
                          <a:effectLst/>
                          <a:latin typeface="Times New Roman" panose="02020603050405020304" pitchFamily="18" charset="0"/>
                          <a:ea typeface="+mn-ea"/>
                          <a:cs typeface="Times New Roman" panose="02020603050405020304" pitchFamily="18" charset="0"/>
                        </a:rPr>
                        <a:t>21758</a:t>
                      </a:r>
                      <a:endParaRPr lang="lt-LT" sz="16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lt-LT" sz="1600" b="0" i="0" kern="1200" dirty="0">
                          <a:solidFill>
                            <a:schemeClr val="dk1"/>
                          </a:solidFill>
                          <a:effectLst/>
                          <a:latin typeface="Times New Roman" panose="02020603050405020304" pitchFamily="18" charset="0"/>
                          <a:ea typeface="+mn-ea"/>
                          <a:cs typeface="Times New Roman" panose="02020603050405020304" pitchFamily="18" charset="0"/>
                        </a:rPr>
                        <a:t>-0,92</a:t>
                      </a:r>
                      <a:endParaRPr lang="lt-LT" sz="16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82135372"/>
                  </a:ext>
                </a:extLst>
              </a:tr>
              <a:tr h="490708">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r>
                        <a:rPr lang="lt-LT" dirty="0"/>
                        <a:t>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pristačiusių formą Nr. E027-1, dalis (%)</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cs typeface="Times New Roman" panose="02020603050405020304" pitchFamily="18" charset="0"/>
                        </a:rPr>
                        <a:t>167</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cs typeface="Times New Roman" panose="02020603050405020304" pitchFamily="18" charset="0"/>
                        </a:rPr>
                        <a:t>79,54</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cs typeface="Times New Roman" panose="02020603050405020304" pitchFamily="18" charset="0"/>
                        </a:rPr>
                        <a:t>0,70</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CC3399"/>
                          </a:solidFill>
                          <a:effectLst/>
                          <a:latin typeface="Times New Roman" panose="02020603050405020304" pitchFamily="18" charset="0"/>
                          <a:cs typeface="Times New Roman" panose="02020603050405020304" pitchFamily="18" charset="0"/>
                        </a:rPr>
                        <a:t>+25, 76</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extLst>
                  <a:ext uri="{0D108BD9-81ED-4DB2-BD59-A6C34878D82A}">
                    <a16:rowId xmlns:a16="http://schemas.microsoft.com/office/drawing/2014/main" val="420665684"/>
                  </a:ext>
                </a:extLst>
              </a:tr>
              <a:tr h="732599">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r>
                        <a:rPr lang="lt-LT" dirty="0"/>
                        <a:t>3.</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kurių formos  Nr. E027-1 formos I dalis "Fizinės būklės įvertinimas" užpildyta, dalis (%)</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rPr>
                        <a:t>182</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rPr>
                        <a:t>95,74</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rPr>
                        <a:t>0,86</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CC3399"/>
                          </a:solidFill>
                          <a:effectLst/>
                          <a:latin typeface="Times New Roman" panose="02020603050405020304" pitchFamily="18" charset="0"/>
                        </a:rPr>
                        <a:t>+14,31</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2776913214"/>
                  </a:ext>
                </a:extLst>
              </a:tr>
              <a:tr h="914929">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r>
                        <a:rPr lang="lt-LT" dirty="0"/>
                        <a:t>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kurių formos  Nr. E027-1 formos II dalis "Dantų ir žandikaulių būklės įvertinimas" užpildyta, dalis (%)</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rPr>
                        <a:t>179</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rPr>
                        <a:t>80,12</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000000"/>
                          </a:solidFill>
                          <a:effectLst/>
                          <a:latin typeface="Times New Roman" panose="02020603050405020304" pitchFamily="18" charset="0"/>
                        </a:rPr>
                        <a:t>0,71</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rtl="0" fontAlgn="ctr"/>
                      <a:r>
                        <a:rPr lang="lt-LT" sz="1600" b="0" i="0" u="none" strike="noStrike" dirty="0">
                          <a:solidFill>
                            <a:srgbClr val="CC3399"/>
                          </a:solidFill>
                          <a:effectLst/>
                          <a:latin typeface="Times New Roman" panose="02020603050405020304" pitchFamily="18" charset="0"/>
                        </a:rPr>
                        <a:t>+29,21</a:t>
                      </a:r>
                    </a:p>
                  </a:txBody>
                  <a:tcPr marL="25400" marR="25400" marT="25400" marB="254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extLst>
                  <a:ext uri="{0D108BD9-81ED-4DB2-BD59-A6C34878D82A}">
                    <a16:rowId xmlns:a16="http://schemas.microsoft.com/office/drawing/2014/main" val="3381718434"/>
                  </a:ext>
                </a:extLst>
              </a:tr>
            </a:tbl>
          </a:graphicData>
        </a:graphic>
      </p:graphicFrame>
    </p:spTree>
    <p:extLst>
      <p:ext uri="{BB962C8B-B14F-4D97-AF65-F5344CB8AC3E}">
        <p14:creationId xmlns:p14="http://schemas.microsoft.com/office/powerpoint/2010/main" val="3892798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3600" b="1" dirty="0">
                <a:solidFill>
                  <a:srgbClr val="90C226"/>
                </a:solidFill>
                <a:latin typeface="Times New Roman" panose="02020603050405020304" pitchFamily="18" charset="0"/>
                <a:cs typeface="Times New Roman" panose="02020603050405020304" pitchFamily="18" charset="0"/>
              </a:rPr>
              <a:t>Klaipėdos lopšelio-darželio ,,</a:t>
            </a:r>
            <a:r>
              <a:rPr lang="lt-LT" sz="3600" b="1" dirty="0" err="1">
                <a:solidFill>
                  <a:srgbClr val="90C226"/>
                </a:solidFill>
                <a:latin typeface="Times New Roman" panose="02020603050405020304" pitchFamily="18" charset="0"/>
                <a:cs typeface="Times New Roman" panose="02020603050405020304" pitchFamily="18" charset="0"/>
              </a:rPr>
              <a:t>Želmenėlis</a:t>
            </a:r>
            <a:r>
              <a:rPr lang="lt-LT" sz="3600" b="1" dirty="0">
                <a:solidFill>
                  <a:srgbClr val="90C226"/>
                </a:solidFill>
                <a:latin typeface="Times New Roman" panose="02020603050405020304" pitchFamily="18" charset="0"/>
                <a:cs typeface="Times New Roman" panose="02020603050405020304" pitchFamily="18" charset="0"/>
              </a:rPr>
              <a:t>“ sveikatos rodiklių suvestinė (2</a:t>
            </a:r>
            <a:r>
              <a:rPr lang="en-US" sz="3600" b="1" dirty="0">
                <a:solidFill>
                  <a:srgbClr val="90C226"/>
                </a:solidFill>
                <a:latin typeface="Times New Roman" panose="02020603050405020304" pitchFamily="18" charset="0"/>
                <a:cs typeface="Times New Roman" panose="02020603050405020304" pitchFamily="18" charset="0"/>
              </a:rPr>
              <a:t>)</a:t>
            </a:r>
            <a:endParaRPr lang="lt-LT"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739229287"/>
              </p:ext>
            </p:extLst>
          </p:nvPr>
        </p:nvGraphicFramePr>
        <p:xfrm>
          <a:off x="457201" y="1801413"/>
          <a:ext cx="8075241" cy="4046103"/>
        </p:xfrm>
        <a:graphic>
          <a:graphicData uri="http://schemas.openxmlformats.org/drawingml/2006/table">
            <a:tbl>
              <a:tblPr firstRow="1" bandRow="1"/>
              <a:tblGrid>
                <a:gridCol w="705367">
                  <a:extLst>
                    <a:ext uri="{9D8B030D-6E8A-4147-A177-3AD203B41FA5}">
                      <a16:colId xmlns:a16="http://schemas.microsoft.com/office/drawing/2014/main" val="1511438082"/>
                    </a:ext>
                  </a:extLst>
                </a:gridCol>
                <a:gridCol w="1812065">
                  <a:extLst>
                    <a:ext uri="{9D8B030D-6E8A-4147-A177-3AD203B41FA5}">
                      <a16:colId xmlns:a16="http://schemas.microsoft.com/office/drawing/2014/main" val="1765400677"/>
                    </a:ext>
                  </a:extLst>
                </a:gridCol>
                <a:gridCol w="754014">
                  <a:extLst>
                    <a:ext uri="{9D8B030D-6E8A-4147-A177-3AD203B41FA5}">
                      <a16:colId xmlns:a16="http://schemas.microsoft.com/office/drawing/2014/main" val="2238513132"/>
                    </a:ext>
                  </a:extLst>
                </a:gridCol>
                <a:gridCol w="1398574">
                  <a:extLst>
                    <a:ext uri="{9D8B030D-6E8A-4147-A177-3AD203B41FA5}">
                      <a16:colId xmlns:a16="http://schemas.microsoft.com/office/drawing/2014/main" val="931057663"/>
                    </a:ext>
                  </a:extLst>
                </a:gridCol>
                <a:gridCol w="1678287">
                  <a:extLst>
                    <a:ext uri="{9D8B030D-6E8A-4147-A177-3AD203B41FA5}">
                      <a16:colId xmlns:a16="http://schemas.microsoft.com/office/drawing/2014/main" val="1880913391"/>
                    </a:ext>
                  </a:extLst>
                </a:gridCol>
                <a:gridCol w="1726934">
                  <a:extLst>
                    <a:ext uri="{9D8B030D-6E8A-4147-A177-3AD203B41FA5}">
                      <a16:colId xmlns:a16="http://schemas.microsoft.com/office/drawing/2014/main" val="1104555268"/>
                    </a:ext>
                  </a:extLst>
                </a:gridCol>
              </a:tblGrid>
              <a:tr h="883508">
                <a:tc>
                  <a:txBody>
                    <a:bodyPr/>
                    <a:lstStyle/>
                    <a:p>
                      <a:pPr algn="ctr">
                        <a:lnSpc>
                          <a:spcPct val="107000"/>
                        </a:lnSpc>
                        <a:spcAft>
                          <a:spcPts val="0"/>
                        </a:spcAft>
                      </a:pPr>
                      <a:r>
                        <a:rPr lang="lt-LT" sz="1800" kern="1200">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Eil. Nr.</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800" kern="1200">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Rodiklis</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800" kern="1200">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N</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Rodiklio reikšmė</a:t>
                      </a:r>
                      <a:r>
                        <a:rPr lang="en-US"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ugd.</a:t>
                      </a:r>
                      <a:r>
                        <a:rPr lang="lt-LT"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įst.</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Rodiklio reikšmė  savivaldybėje</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tc>
                  <a:txBody>
                    <a:bodyPr/>
                    <a:lstStyle/>
                    <a:p>
                      <a:pPr algn="ctr">
                        <a:lnSpc>
                          <a:spcPct val="107000"/>
                        </a:lnSpc>
                        <a:spcAft>
                          <a:spcPts val="0"/>
                        </a:spcAft>
                      </a:pPr>
                      <a:r>
                        <a:rPr lang="lt-LT" sz="1800" kern="12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Pokytis nuo praeitų metų</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0C226"/>
                    </a:solidFill>
                  </a:tcPr>
                </a:tc>
                <a:extLst>
                  <a:ext uri="{0D108BD9-81ED-4DB2-BD59-A6C34878D82A}">
                    <a16:rowId xmlns:a16="http://schemas.microsoft.com/office/drawing/2014/main" val="1929597378"/>
                  </a:ext>
                </a:extLst>
              </a:tr>
              <a:tr h="609050">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5.</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fontAlgn="ct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galinčių dalyvauti ugdymo veikloje be jokių apribojimų,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87,34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87,34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469669900"/>
                  </a:ext>
                </a:extLst>
              </a:tr>
              <a:tr h="401769">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6.</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fontAlgn="ct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per mažą svorį,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-9,13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1142677371"/>
                  </a:ext>
                </a:extLst>
              </a:tr>
              <a:tr h="401769">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7.</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fontAlgn="ct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normalų svorį,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152</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62,03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62,03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-4,67</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1400835104"/>
                  </a:ext>
                </a:extLst>
              </a:tr>
              <a:tr h="401769">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fontAlgn="ct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antsvorį,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12,27</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12,27</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+34,91</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3946587702"/>
                  </a:ext>
                </a:extLst>
              </a:tr>
              <a:tr h="401769">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fontAlgn="ct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turinčių nutukimą, dalis (%)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9CD"/>
                    </a:solidFill>
                  </a:tcPr>
                </a:tc>
                <a:extLst>
                  <a:ext uri="{0D108BD9-81ED-4DB2-BD59-A6C34878D82A}">
                    <a16:rowId xmlns:a16="http://schemas.microsoft.com/office/drawing/2014/main" val="4082958207"/>
                  </a:ext>
                </a:extLst>
              </a:tr>
              <a:tr h="616185">
                <a:tc>
                  <a:txBody>
                    <a:bodyPr/>
                    <a:lstStyle/>
                    <a:p>
                      <a:pPr>
                        <a:lnSpc>
                          <a:spcPct val="107000"/>
                        </a:lnSpc>
                        <a:spcAft>
                          <a:spcPts val="0"/>
                        </a:spcAft>
                      </a:pPr>
                      <a:r>
                        <a:rPr lang="lt-LT" sz="1800" kern="120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10.</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nSpc>
                          <a:spcPct val="107000"/>
                        </a:lnSpc>
                        <a:spcAft>
                          <a:spcPts val="0"/>
                        </a:spcAft>
                      </a:pPr>
                      <a:r>
                        <a:rPr lang="lt-LT"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Mokinių, priskiriamų pagrindinei fizinio ugdymo grupei, dalis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89102" marR="89102" marT="44551" marB="4455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176</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98,73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98,13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tc>
                  <a:txBody>
                    <a:bodyPr/>
                    <a:lstStyle/>
                    <a:p>
                      <a:pPr algn="ctr" fontAlgn="ctr">
                        <a:lnSpc>
                          <a:spcPct val="107000"/>
                        </a:lnSpc>
                        <a:spcAft>
                          <a:spcPts val="0"/>
                        </a:spcAft>
                      </a:pPr>
                      <a:r>
                        <a:rPr lang="lt-LT"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+0,39</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751" marR="24751" marT="24751" marB="24751"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EF4E8"/>
                    </a:solidFill>
                  </a:tcPr>
                </a:tc>
                <a:extLst>
                  <a:ext uri="{0D108BD9-81ED-4DB2-BD59-A6C34878D82A}">
                    <a16:rowId xmlns:a16="http://schemas.microsoft.com/office/drawing/2014/main" val="744331316"/>
                  </a:ext>
                </a:extLst>
              </a:tr>
            </a:tbl>
          </a:graphicData>
        </a:graphic>
      </p:graphicFrame>
    </p:spTree>
    <p:extLst>
      <p:ext uri="{BB962C8B-B14F-4D97-AF65-F5344CB8AC3E}">
        <p14:creationId xmlns:p14="http://schemas.microsoft.com/office/powerpoint/2010/main" val="2790749003"/>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riauno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Override>
</file>

<file path=ppt/theme/themeOverride2.xml><?xml version="1.0" encoding="utf-8"?>
<a:themeOverride xmlns:a="http://schemas.openxmlformats.org/drawingml/2006/main">
  <a:clrScheme name="Briauno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Override>
</file>

<file path=ppt/theme/themeOverride3.xml><?xml version="1.0" encoding="utf-8"?>
<a:themeOverride xmlns:a="http://schemas.openxmlformats.org/drawingml/2006/main">
  <a:clrScheme name="Briauno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Override>
</file>

<file path=docProps/app.xml><?xml version="1.0" encoding="utf-8"?>
<Properties xmlns="http://schemas.openxmlformats.org/officeDocument/2006/extended-properties" xmlns:vt="http://schemas.openxmlformats.org/officeDocument/2006/docPropsVTypes">
  <TotalTime>2088</TotalTime>
  <Words>1665</Words>
  <Application>Microsoft Office PowerPoint</Application>
  <PresentationFormat>Demonstracija ekrane (4:3)</PresentationFormat>
  <Paragraphs>277</Paragraphs>
  <Slides>20</Slides>
  <Notes>3</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20</vt:i4>
      </vt:variant>
    </vt:vector>
  </HeadingPairs>
  <TitlesOfParts>
    <vt:vector size="27" baseType="lpstr">
      <vt:lpstr>Arial</vt:lpstr>
      <vt:lpstr>Calibri</vt:lpstr>
      <vt:lpstr>Segoe UI Symbol</vt:lpstr>
      <vt:lpstr>Times New Roman</vt:lpstr>
      <vt:lpstr>Trebuchet MS</vt:lpstr>
      <vt:lpstr>Wingdings 3</vt:lpstr>
      <vt:lpstr>Office tema</vt:lpstr>
      <vt:lpstr>     Klaipėdos miesto lopšelio-darželio ,,Želmenėlis“ moksleivių sveikatos būklė ir rekomendacijos ją pagerinti  2021-2022 m.  Visuomenės sveikatos specialistė  Rima Veličkienė      </vt:lpstr>
      <vt:lpstr>Vienas iš svarbiausių sveikatos raidos tarpsnių yra vaikystė ir paauglystė. Tuo laikotarpiu vaiko elgsenos ir gyvensenos ypatybės turi labai didelės reikšmės vėlesnio gyvenimo kokybei. Šeima ir mokykla vaikui turi padėti suprasti, kad sveikata yra vertybė, kurią reikia tausoti ir saugoti.                                                                                                                                                             </vt:lpstr>
      <vt:lpstr>Sveikatos duomenų analizės aprašymas (1)</vt:lpstr>
      <vt:lpstr> Sveikatos duomenų analizės aprašymas  (2)</vt:lpstr>
      <vt:lpstr>Sveikatos duomenų rezultatų svarba</vt:lpstr>
      <vt:lpstr>Reikšmių paaiškinimas</vt:lpstr>
      <vt:lpstr>Klaipėdos lopšelio-darželio ,,Želmenėlis“ mokinių profilaktinių duomenų analizė  2021-2022 m.</vt:lpstr>
      <vt:lpstr>Klaipėdos lopšelio-darželio ,,Želmenėlis“ sveikatos rodiklių suvestinė (1)</vt:lpstr>
      <vt:lpstr>Klaipėdos lopšelio-darželio ,,Želmenėlis“ sveikatos rodiklių suvestinė (2)</vt:lpstr>
      <vt:lpstr>Klaipėdos lopšelio-darželio ,,Želmenėlis“ sveikatos rodiklių suvestinė (3)</vt:lpstr>
      <vt:lpstr>Klaipėdos lopšelio-darželio ,,Želmenėlis“ sveikatos rodiklių suvestinė (4)</vt:lpstr>
      <vt:lpstr>Ugdymo įstaigos sveikatos rodiklių suvestinė (5)</vt:lpstr>
      <vt:lpstr>Ugdymo įstaigos sveikatos rodiklių suvestinė (6)</vt:lpstr>
      <vt:lpstr>Ugdymo įstaigos sveikatos rodiklių suvestinė (7)</vt:lpstr>
      <vt:lpstr>Apibendrinimas  (1) </vt:lpstr>
      <vt:lpstr>Apibendrinimas  (2) </vt:lpstr>
      <vt:lpstr>Apibendrinimas  (3) </vt:lpstr>
      <vt:lpstr>Apibendrinimas  (4) </vt:lpstr>
      <vt:lpstr>Rekomendacijos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dc:creator>
  <cp:lastModifiedBy>Administratore</cp:lastModifiedBy>
  <cp:revision>557</cp:revision>
  <cp:lastPrinted>2016-02-24T09:08:25Z</cp:lastPrinted>
  <dcterms:created xsi:type="dcterms:W3CDTF">2011-12-01T08:20:02Z</dcterms:created>
  <dcterms:modified xsi:type="dcterms:W3CDTF">2022-04-22T07:36:41Z</dcterms:modified>
</cp:coreProperties>
</file>