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72" r:id="rId3"/>
    <p:sldId id="276" r:id="rId4"/>
    <p:sldId id="277" r:id="rId5"/>
    <p:sldId id="278" r:id="rId6"/>
    <p:sldId id="284" r:id="rId7"/>
    <p:sldId id="288" r:id="rId8"/>
    <p:sldId id="281" r:id="rId9"/>
    <p:sldId id="283" r:id="rId10"/>
    <p:sldId id="289" r:id="rId11"/>
    <p:sldId id="294" r:id="rId12"/>
    <p:sldId id="286" r:id="rId13"/>
    <p:sldId id="287" r:id="rId14"/>
    <p:sldId id="285" r:id="rId15"/>
    <p:sldId id="292" r:id="rId16"/>
    <p:sldId id="293" r:id="rId17"/>
    <p:sldId id="280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993366"/>
    <a:srgbClr val="FFFFFF"/>
    <a:srgbClr val="F0A334"/>
    <a:srgbClr val="232461"/>
    <a:srgbClr val="FFF0DC"/>
    <a:srgbClr val="8E96CD"/>
    <a:srgbClr val="2E34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2" autoAdjust="0"/>
  </p:normalViewPr>
  <p:slideViewPr>
    <p:cSldViewPr snapToGrid="0" snapToObjects="1">
      <p:cViewPr varScale="1">
        <p:scale>
          <a:sx n="103" d="100"/>
          <a:sy n="103" d="100"/>
        </p:scale>
        <p:origin x="138" y="4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2" d="100"/>
          <a:sy n="82" d="100"/>
        </p:scale>
        <p:origin x="214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Nepasitikrinusių sveikatą vaikų dalis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1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2.6562499999999999E-2"/>
                  <c:y val="-6.328124610720689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12,3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E16-4D1E-8E3B-B44076577044}"/>
                </c:ext>
              </c:extLst>
            </c:dLbl>
            <c:dLbl>
              <c:idx val="1"/>
              <c:layout>
                <c:manualLayout>
                  <c:x val="-1.0937500000000057E-2"/>
                  <c:y val="-6.093749625138433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13,2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E16-4D1E-8E3B-B440765770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Lapas1!$A$2:$A$4</c:f>
              <c:strCache>
                <c:ptCount val="2"/>
                <c:pt idx="0">
                  <c:v>Dantų ir žandikaulių būklės įvertinimo pažymėjimas</c:v>
                </c:pt>
                <c:pt idx="1">
                  <c:v>Mokinio sveikatos pažymėjimas</c:v>
                </c:pt>
              </c:strCache>
            </c:strRef>
          </c:cat>
          <c:val>
            <c:numRef>
              <c:f>Lapas1!$B$2:$B$4</c:f>
              <c:numCache>
                <c:formatCode>General</c:formatCode>
                <c:ptCount val="3"/>
                <c:pt idx="0">
                  <c:v>24.14</c:v>
                </c:pt>
                <c:pt idx="1">
                  <c:v>16.55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16-4D1E-8E3B-B44076577044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Pasitikrinusių sveikatą vaikų dalis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2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3037409140761061E-2"/>
                  <c:y val="-3.626393337190025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87,7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E16-4D1E-8E3B-B44076577044}"/>
                </c:ext>
              </c:extLst>
            </c:dLbl>
            <c:dLbl>
              <c:idx val="1"/>
              <c:layout>
                <c:manualLayout>
                  <c:x val="-6.25E-2"/>
                  <c:y val="-3.515624783733712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86,8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E16-4D1E-8E3B-B440765770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Lapas1!$A$2:$A$4</c:f>
              <c:strCache>
                <c:ptCount val="2"/>
                <c:pt idx="0">
                  <c:v>Dantų ir žandikaulių būklės įvertinimo pažymėjimas</c:v>
                </c:pt>
                <c:pt idx="1">
                  <c:v>Mokinio sveikatos pažymėjimas</c:v>
                </c:pt>
              </c:strCache>
            </c:strRef>
          </c:cat>
          <c:val>
            <c:numRef>
              <c:f>Lapas1!$C$2:$C$4</c:f>
              <c:numCache>
                <c:formatCode>General</c:formatCode>
                <c:ptCount val="3"/>
                <c:pt idx="0">
                  <c:v>75.86</c:v>
                </c:pt>
                <c:pt idx="1">
                  <c:v>83.45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16-4D1E-8E3B-B4407657704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3581056"/>
        <c:axId val="133611520"/>
        <c:axId val="0"/>
      </c:bar3DChart>
      <c:catAx>
        <c:axId val="133581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133611520"/>
        <c:crosses val="autoZero"/>
        <c:auto val="1"/>
        <c:lblAlgn val="ctr"/>
        <c:lblOffset val="100"/>
        <c:noMultiLvlLbl val="0"/>
      </c:catAx>
      <c:valAx>
        <c:axId val="133611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33581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8164845792622608"/>
          <c:y val="0.18590568492214044"/>
          <c:w val="0.19673318280938004"/>
          <c:h val="0.42503183901132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8342411360966897"/>
          <c:y val="2.6233041065964774E-2"/>
          <c:w val="0.46598856882473988"/>
          <c:h val="0.88648067468723768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1 seka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Vaikų, galinčių dalyvauti ugdymo veikloje be jokių apribojimų, dalis (proc.)</c:v>
                </c:pt>
                <c:pt idx="1">
                  <c:v>Vaikų, kuriems nurodytos bendrosios rekomendacijos, dalis (proc.)</c:v>
                </c:pt>
                <c:pt idx="2">
                  <c:v>Vaikų, kuriems nurodytos specialiosios rekomendacijos, dalis (proc.)</c:v>
                </c:pt>
                <c:pt idx="3">
                  <c:v>Vaikų, kuriems pritaikytas maitinimas, dalis (proc.)</c:v>
                </c:pt>
              </c:strCache>
            </c:strRef>
          </c:cat>
          <c:val>
            <c:numRef>
              <c:f>Lapas1!$B$2:$B$5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0D8C-49B9-A70B-F90FB4533020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 seka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Vaikų, galinčių dalyvauti ugdymo veikloje be jokių apribojimų, dalis (proc.)</c:v>
                </c:pt>
                <c:pt idx="1">
                  <c:v>Vaikų, kuriems nurodytos bendrosios rekomendacijos, dalis (proc.)</c:v>
                </c:pt>
                <c:pt idx="2">
                  <c:v>Vaikų, kuriems nurodytos specialiosios rekomendacijos, dalis (proc.)</c:v>
                </c:pt>
                <c:pt idx="3">
                  <c:v>Vaikų, kuriems pritaikytas maitinimas, dalis (proc.)</c:v>
                </c:pt>
              </c:strCache>
            </c:strRef>
          </c:cat>
          <c:val>
            <c:numRef>
              <c:f>Lapas1!$C$2:$C$5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0D8C-49B9-A70B-F90FB4533020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3 seka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1256053887885309E-3"/>
                  <c:y val="-0.1468982310453878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92,85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00206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7753384559092573E-2"/>
                      <c:h val="0.147947504124283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0D8C-49B9-A70B-F90FB4533020}"/>
                </c:ext>
              </c:extLst>
            </c:dLbl>
            <c:dLbl>
              <c:idx val="1"/>
              <c:layout>
                <c:manualLayout>
                  <c:x val="1.3721185510428101E-2"/>
                  <c:y val="-1.573909618343441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D8C-49B9-A70B-F90FB4533020}"/>
                </c:ext>
              </c:extLst>
            </c:dLbl>
            <c:dLbl>
              <c:idx val="2"/>
              <c:layout>
                <c:manualLayout>
                  <c:x val="1.3721185510428101E-2"/>
                  <c:y val="-5.77099160643501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00206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6319063300402492E-2"/>
                      <c:h val="8.499111939054583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0D8C-49B9-A70B-F90FB4533020}"/>
                </c:ext>
              </c:extLst>
            </c:dLbl>
            <c:dLbl>
              <c:idx val="3"/>
              <c:layout>
                <c:manualLayout>
                  <c:x val="1.6008049762166118E-2"/>
                  <c:y val="-1.2022781807477683E-1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D8C-49B9-A70B-F90FB45330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Vaikų, galinčių dalyvauti ugdymo veikloje be jokių apribojimų, dalis (proc.)</c:v>
                </c:pt>
                <c:pt idx="1">
                  <c:v>Vaikų, kuriems nurodytos bendrosios rekomendacijos, dalis (proc.)</c:v>
                </c:pt>
                <c:pt idx="2">
                  <c:v>Vaikų, kuriems nurodytos specialiosios rekomendacijos, dalis (proc.)</c:v>
                </c:pt>
                <c:pt idx="3">
                  <c:v>Vaikų, kuriems pritaikytas maitinimas, dalis (proc.)</c:v>
                </c:pt>
              </c:strCache>
            </c:strRef>
          </c:cat>
          <c:val>
            <c:numRef>
              <c:f>Lapas1!$D$2:$D$5</c:f>
              <c:numCache>
                <c:formatCode>General</c:formatCode>
                <c:ptCount val="4"/>
                <c:pt idx="0">
                  <c:v>95.87</c:v>
                </c:pt>
                <c:pt idx="1">
                  <c:v>4.13</c:v>
                </c:pt>
                <c:pt idx="2">
                  <c:v>1.65</c:v>
                </c:pt>
                <c:pt idx="3">
                  <c:v>0.83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D8C-49B9-A70B-F90FB453302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63979648"/>
        <c:axId val="163981184"/>
        <c:axId val="0"/>
      </c:bar3DChart>
      <c:catAx>
        <c:axId val="1639796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163981184"/>
        <c:crosses val="autoZero"/>
        <c:auto val="1"/>
        <c:lblAlgn val="ctr"/>
        <c:lblOffset val="100"/>
        <c:noMultiLvlLbl val="0"/>
      </c:catAx>
      <c:valAx>
        <c:axId val="1639811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163979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>
      <a:gsLst>
        <a:gs pos="0">
          <a:schemeClr val="accent5">
            <a:lumMod val="5000"/>
            <a:lumOff val="95000"/>
          </a:schemeClr>
        </a:gs>
        <a:gs pos="74000">
          <a:schemeClr val="accent5">
            <a:lumMod val="45000"/>
            <a:lumOff val="55000"/>
          </a:schemeClr>
        </a:gs>
        <a:gs pos="83000">
          <a:schemeClr val="accent5">
            <a:lumMod val="45000"/>
            <a:lumOff val="55000"/>
          </a:schemeClr>
        </a:gs>
        <a:gs pos="100000">
          <a:schemeClr val="accent5">
            <a:lumMod val="30000"/>
            <a:lumOff val="70000"/>
          </a:schemeClr>
        </a:gs>
      </a:gsLst>
      <a:lin ang="5400000" scaled="1"/>
    </a:gradFill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2901541097145103E-2"/>
          <c:y val="7.3008689330802651E-2"/>
          <c:w val="0.85220183699588792"/>
          <c:h val="0.82851390922401169"/>
        </c:manualLayout>
      </c:layout>
      <c:pie3D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Proc.</c:v>
                </c:pt>
              </c:strCache>
            </c:strRef>
          </c:tx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5A7C-4608-82D4-7CD56019090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6-5A7C-4608-82D4-7CD56019090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4-5A7C-4608-82D4-7CD56019090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5A7C-4608-82D4-7CD56019090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5A7C-4608-82D4-7CD56019090D}"/>
              </c:ext>
            </c:extLst>
          </c:dPt>
          <c:dLbls>
            <c:dLbl>
              <c:idx val="0"/>
              <c:layout>
                <c:manualLayout>
                  <c:x val="-3.6864621173510748E-2"/>
                  <c:y val="1.8430153986583091E-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spc="0" baseline="0">
                        <a:solidFill>
                          <a:schemeClr val="accent3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DE218249-EA5C-4556-9C66-B06DBD3F751F}" type="CATEGORYNAME">
                      <a:rPr lang="en-US"/>
                      <a:pPr>
                        <a:defRPr sz="200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[KATEGORIJOS PAVADINIMAS]</a:t>
                    </a:fld>
                    <a:r>
                      <a:rPr lang="en-US" baseline="0" dirty="0"/>
                      <a:t>
</a:t>
                    </a:r>
                    <a:r>
                      <a:rPr lang="en-US" baseline="0" dirty="0" smtClean="0"/>
                      <a:t>3,2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3">
                          <a:lumMod val="1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783826540107948"/>
                      <c:h val="0.1461863075058382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A7C-4608-82D4-7CD56019090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A7C-4608-82D4-7CD56019090D}"/>
                </c:ext>
              </c:extLst>
            </c:dLbl>
            <c:dLbl>
              <c:idx val="2"/>
              <c:layout>
                <c:manualLayout>
                  <c:x val="-0.18364198200308576"/>
                  <c:y val="-0.3416755373767030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spc="0" baseline="0">
                        <a:solidFill>
                          <a:schemeClr val="accent3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359C417A-F795-4D3B-ACA1-587A36ABA047}" type="CATEGORYNAME">
                      <a:rPr lang="en-US" dirty="0"/>
                      <a:pPr>
                        <a:defRPr sz="200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[KATEGORIJOS PAVADINIMAS]</a:t>
                    </a:fld>
                    <a:r>
                      <a:rPr lang="en-US" baseline="0" dirty="0"/>
                      <a:t>
</a:t>
                    </a:r>
                    <a:r>
                      <a:rPr lang="en-US" baseline="0" dirty="0" smtClean="0"/>
                      <a:t>71,6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3">
                          <a:lumMod val="1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5A7C-4608-82D4-7CD56019090D}"/>
                </c:ext>
              </c:extLst>
            </c:dLbl>
            <c:dLbl>
              <c:idx val="3"/>
              <c:layout>
                <c:manualLayout>
                  <c:x val="-4.9510746724931451E-18"/>
                  <c:y val="-0.1257153453886969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spc="0" baseline="0">
                        <a:solidFill>
                          <a:schemeClr val="accent3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B4CA8FBA-6EEC-4821-B732-20A733AFA036}" type="CATEGORYNAME">
                      <a:rPr lang="en-US"/>
                      <a:pPr>
                        <a:defRPr sz="200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[KATEGORIJOS PAVADINIMAS]</a:t>
                    </a:fld>
                    <a:r>
                      <a:rPr lang="en-US" baseline="0" dirty="0"/>
                      <a:t>
</a:t>
                    </a:r>
                    <a:r>
                      <a:rPr lang="en-US" baseline="0" dirty="0" smtClean="0"/>
                      <a:t>1,2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3">
                          <a:lumMod val="1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688069979527266"/>
                      <c:h val="0.1236260226258750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A7C-4608-82D4-7CD56019090D}"/>
                </c:ext>
              </c:extLst>
            </c:dLbl>
            <c:dLbl>
              <c:idx val="4"/>
              <c:layout>
                <c:manualLayout>
                  <c:x val="0.10346684438633218"/>
                  <c:y val="9.701195790750964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spc="0" baseline="0">
                        <a:solidFill>
                          <a:schemeClr val="accent3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101AFA96-06A1-4E21-809D-2F9A80AB3DBE}" type="CATEGORYNAME">
                      <a:rPr lang="en-US"/>
                      <a:pPr>
                        <a:defRPr sz="200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[KATEGORIJOS PAVADINIMAS]</a:t>
                    </a:fld>
                    <a:r>
                      <a:rPr lang="en-US" baseline="0" dirty="0"/>
                      <a:t>
</a:t>
                    </a:r>
                    <a:r>
                      <a:rPr lang="en-US" baseline="0" dirty="0" smtClean="0"/>
                      <a:t>24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3">
                          <a:lumMod val="1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A7C-4608-82D4-7CD5601909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spc="0" baseline="0">
                    <a:solidFill>
                      <a:schemeClr val="accent3">
                        <a:lumMod val="1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Lapas1!$A$2:$A$6</c:f>
              <c:strCache>
                <c:ptCount val="5"/>
                <c:pt idx="0">
                  <c:v>Antsvoris</c:v>
                </c:pt>
                <c:pt idx="1">
                  <c:v>Neįvertinta</c:v>
                </c:pt>
                <c:pt idx="2">
                  <c:v>Normalus svoris</c:v>
                </c:pt>
                <c:pt idx="3">
                  <c:v>Nutukimas</c:v>
                </c:pt>
                <c:pt idx="4">
                  <c:v>Per mažas svoris</c:v>
                </c:pt>
              </c:strCache>
            </c:strRef>
          </c:cat>
          <c:val>
            <c:numRef>
              <c:f>Lapas1!$B$2:$B$6</c:f>
              <c:numCache>
                <c:formatCode>General</c:formatCode>
                <c:ptCount val="5"/>
                <c:pt idx="0">
                  <c:v>7.44</c:v>
                </c:pt>
                <c:pt idx="1">
                  <c:v>0</c:v>
                </c:pt>
                <c:pt idx="2">
                  <c:v>61.16</c:v>
                </c:pt>
                <c:pt idx="3">
                  <c:v>0.83</c:v>
                </c:pt>
                <c:pt idx="4">
                  <c:v>30.58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7C-4608-82D4-7CD56019090D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7605631189984253E-2"/>
          <c:y val="2.0401024831977952E-2"/>
          <c:w val="0.89254405520136282"/>
          <c:h val="0.81597846691878106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Lapas2!$G$9</c:f>
              <c:strCache>
                <c:ptCount val="1"/>
                <c:pt idx="0">
                  <c:v>2023-2024 m.m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3"/>
              <c:layout>
                <c:manualLayout>
                  <c:x val="0"/>
                  <c:y val="-2.3188405797101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63A-43E7-92BB-DE9D6B3BAE28}"/>
                </c:ext>
              </c:extLst>
            </c:dLbl>
            <c:dLbl>
              <c:idx val="4"/>
              <c:layout>
                <c:manualLayout>
                  <c:x val="0"/>
                  <c:y val="-2.3188405797101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63A-43E7-92BB-DE9D6B3BAE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Lapas2!$D$10:$E$18</c:f>
              <c:strCache>
                <c:ptCount val="7"/>
                <c:pt idx="2">
                  <c:v>Pagrindinė</c:v>
                </c:pt>
                <c:pt idx="3">
                  <c:v>Parengiamoji</c:v>
                </c:pt>
                <c:pt idx="4">
                  <c:v>Specialioji</c:v>
                </c:pt>
                <c:pt idx="5">
                  <c:v>Atleisti</c:v>
                </c:pt>
                <c:pt idx="6">
                  <c:v>Neįvertinta</c:v>
                </c:pt>
              </c:strCache>
            </c:strRef>
          </c:cat>
          <c:val>
            <c:numRef>
              <c:f>Lapas2!$G$10:$G$18</c:f>
              <c:numCache>
                <c:formatCode>General</c:formatCode>
                <c:ptCount val="9"/>
                <c:pt idx="2">
                  <c:v>99.23</c:v>
                </c:pt>
                <c:pt idx="3">
                  <c:v>0.49</c:v>
                </c:pt>
                <c:pt idx="4">
                  <c:v>0.28000000000000003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3A-43E7-92BB-DE9D6B3BAE28}"/>
            </c:ext>
          </c:extLst>
        </c:ser>
        <c:ser>
          <c:idx val="3"/>
          <c:order val="3"/>
          <c:tx>
            <c:strRef>
              <c:f>Lapas2!$I$9</c:f>
              <c:strCache>
                <c:ptCount val="1"/>
                <c:pt idx="0">
                  <c:v>2024-2025 m.m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2"/>
              <c:layout>
                <c:manualLayout>
                  <c:x val="2.9229911728329085E-2"/>
                  <c:y val="1.705494798536919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63A-43E7-92BB-DE9D6B3BAE28}"/>
                </c:ext>
              </c:extLst>
            </c:dLbl>
            <c:dLbl>
              <c:idx val="3"/>
              <c:layout>
                <c:manualLayout>
                  <c:x val="6.7453625632377737E-3"/>
                  <c:y val="-1.545893719806777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163A-43E7-92BB-DE9D6B3BAE28}"/>
                </c:ext>
              </c:extLst>
            </c:dLbl>
            <c:dLbl>
              <c:idx val="4"/>
              <c:layout>
                <c:manualLayout>
                  <c:x val="6.7453625632377737E-3"/>
                  <c:y val="-1.93236714975845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163A-43E7-92BB-DE9D6B3BAE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Lapas2!$D$10:$E$18</c:f>
              <c:strCache>
                <c:ptCount val="7"/>
                <c:pt idx="2">
                  <c:v>Pagrindinė</c:v>
                </c:pt>
                <c:pt idx="3">
                  <c:v>Parengiamoji</c:v>
                </c:pt>
                <c:pt idx="4">
                  <c:v>Specialioji</c:v>
                </c:pt>
                <c:pt idx="5">
                  <c:v>Atleisti</c:v>
                </c:pt>
                <c:pt idx="6">
                  <c:v>Neįvertinta</c:v>
                </c:pt>
              </c:strCache>
            </c:strRef>
          </c:cat>
          <c:val>
            <c:numRef>
              <c:f>Lapas2!$I$10:$I$18</c:f>
              <c:numCache>
                <c:formatCode>General</c:formatCode>
                <c:ptCount val="9"/>
                <c:pt idx="2">
                  <c:v>99.49</c:v>
                </c:pt>
                <c:pt idx="3">
                  <c:v>0.31</c:v>
                </c:pt>
                <c:pt idx="4">
                  <c:v>0.2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63A-43E7-92BB-DE9D6B3BAE2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31484816"/>
        <c:axId val="33148514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Lapas2!$F$9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gradFill rotWithShape="1">
                    <a:gsLst>
                      <a:gs pos="0">
                        <a:schemeClr val="accent1">
                          <a:lumMod val="110000"/>
                          <a:satMod val="105000"/>
                          <a:tint val="67000"/>
                        </a:schemeClr>
                      </a:gs>
                      <a:gs pos="50000">
                        <a:schemeClr val="accent1">
                          <a:lumMod val="105000"/>
                          <a:satMod val="103000"/>
                          <a:tint val="73000"/>
                        </a:schemeClr>
                      </a:gs>
                      <a:gs pos="100000">
                        <a:schemeClr val="accent1">
                          <a:lumMod val="105000"/>
                          <a:satMod val="109000"/>
                          <a:tint val="81000"/>
                        </a:schemeClr>
                      </a:gs>
                    </a:gsLst>
                    <a:lin ang="5400000" scaled="0"/>
                  </a:gradFill>
                  <a:ln w="9525" cap="flat" cmpd="sng" algn="ctr">
                    <a:solidFill>
                      <a:schemeClr val="accent1">
                        <a:shade val="95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t-LT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Lapas2!$D$10:$E$18</c15:sqref>
                        </c15:formulaRef>
                      </c:ext>
                    </c:extLst>
                    <c:strCache>
                      <c:ptCount val="7"/>
                      <c:pt idx="2">
                        <c:v>Pagrindinė</c:v>
                      </c:pt>
                      <c:pt idx="3">
                        <c:v>Parengiamoji</c:v>
                      </c:pt>
                      <c:pt idx="4">
                        <c:v>Specialioji</c:v>
                      </c:pt>
                      <c:pt idx="5">
                        <c:v>Atleisti</c:v>
                      </c:pt>
                      <c:pt idx="6">
                        <c:v>Neįvertinta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Lapas2!$F$10:$F$18</c15:sqref>
                        </c15:formulaRef>
                      </c:ext>
                    </c:extLst>
                    <c:numCache>
                      <c:formatCode>General</c:formatCode>
                      <c:ptCount val="9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7-163A-43E7-92BB-DE9D6B3BAE28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Lapas2!$H$9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gradFill rotWithShape="1">
                    <a:gsLst>
                      <a:gs pos="0">
                        <a:schemeClr val="accent3">
                          <a:lumMod val="110000"/>
                          <a:satMod val="105000"/>
                          <a:tint val="67000"/>
                        </a:schemeClr>
                      </a:gs>
                      <a:gs pos="50000">
                        <a:schemeClr val="accent3">
                          <a:lumMod val="105000"/>
                          <a:satMod val="103000"/>
                          <a:tint val="73000"/>
                        </a:schemeClr>
                      </a:gs>
                      <a:gs pos="100000">
                        <a:schemeClr val="accent3">
                          <a:lumMod val="105000"/>
                          <a:satMod val="109000"/>
                          <a:tint val="81000"/>
                        </a:schemeClr>
                      </a:gs>
                    </a:gsLst>
                    <a:lin ang="5400000" scaled="0"/>
                  </a:gradFill>
                  <a:ln w="9525" cap="flat" cmpd="sng" algn="ctr">
                    <a:solidFill>
                      <a:schemeClr val="accent3">
                        <a:shade val="95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t-LT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Lapas2!$D$10:$E$18</c15:sqref>
                        </c15:formulaRef>
                      </c:ext>
                    </c:extLst>
                    <c:strCache>
                      <c:ptCount val="7"/>
                      <c:pt idx="2">
                        <c:v>Pagrindinė</c:v>
                      </c:pt>
                      <c:pt idx="3">
                        <c:v>Parengiamoji</c:v>
                      </c:pt>
                      <c:pt idx="4">
                        <c:v>Specialioji</c:v>
                      </c:pt>
                      <c:pt idx="5">
                        <c:v>Atleisti</c:v>
                      </c:pt>
                      <c:pt idx="6">
                        <c:v>Neįvertinta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Lapas2!$H$10:$H$18</c15:sqref>
                        </c15:formulaRef>
                      </c:ext>
                    </c:extLst>
                    <c:numCache>
                      <c:formatCode>General</c:formatCode>
                      <c:ptCount val="9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163A-43E7-92BB-DE9D6B3BAE28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Lapas2!$J$9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gradFill rotWithShape="1">
                    <a:gsLst>
                      <a:gs pos="0">
                        <a:schemeClr val="accent5">
                          <a:lumMod val="110000"/>
                          <a:satMod val="105000"/>
                          <a:tint val="67000"/>
                        </a:schemeClr>
                      </a:gs>
                      <a:gs pos="50000">
                        <a:schemeClr val="accent5">
                          <a:lumMod val="105000"/>
                          <a:satMod val="103000"/>
                          <a:tint val="73000"/>
                        </a:schemeClr>
                      </a:gs>
                      <a:gs pos="100000">
                        <a:schemeClr val="accent5">
                          <a:lumMod val="105000"/>
                          <a:satMod val="109000"/>
                          <a:tint val="81000"/>
                        </a:schemeClr>
                      </a:gs>
                    </a:gsLst>
                    <a:lin ang="5400000" scaled="0"/>
                  </a:gradFill>
                  <a:ln w="9525" cap="flat" cmpd="sng" algn="ctr">
                    <a:solidFill>
                      <a:schemeClr val="accent5">
                        <a:shade val="95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t-LT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Lapas2!$D$10:$E$18</c15:sqref>
                        </c15:formulaRef>
                      </c:ext>
                    </c:extLst>
                    <c:strCache>
                      <c:ptCount val="7"/>
                      <c:pt idx="2">
                        <c:v>Pagrindinė</c:v>
                      </c:pt>
                      <c:pt idx="3">
                        <c:v>Parengiamoji</c:v>
                      </c:pt>
                      <c:pt idx="4">
                        <c:v>Specialioji</c:v>
                      </c:pt>
                      <c:pt idx="5">
                        <c:v>Atleisti</c:v>
                      </c:pt>
                      <c:pt idx="6">
                        <c:v>Neįvertinta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Lapas2!$J$10:$J$18</c15:sqref>
                        </c15:formulaRef>
                      </c:ext>
                    </c:extLst>
                    <c:numCache>
                      <c:formatCode>General</c:formatCode>
                      <c:ptCount val="9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163A-43E7-92BB-DE9D6B3BAE28}"/>
                  </c:ext>
                </c:extLst>
              </c15:ser>
            </c15:filteredBarSeries>
          </c:ext>
        </c:extLst>
      </c:barChart>
      <c:catAx>
        <c:axId val="331484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31485144"/>
        <c:crosses val="autoZero"/>
        <c:auto val="1"/>
        <c:lblAlgn val="ctr"/>
        <c:lblOffset val="100"/>
        <c:noMultiLvlLbl val="0"/>
      </c:catAx>
      <c:valAx>
        <c:axId val="331485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31484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kpi+KPI indekso pasiskirstymas pagal </a:t>
            </a:r>
            <a:r>
              <a:rPr lang="lt-LT"/>
              <a:t>vaikų amžių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Vaikų, neturinčių ėduonies pažeistų, plombuotų ir išrautų dantų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1,81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710-49CB-A31F-2AD6D0AA77A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10,5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710-49CB-A31F-2AD6D0AA77A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smtClean="0"/>
                      <a:t>9,85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710-49CB-A31F-2AD6D0AA77A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mtClean="0"/>
                      <a:t>26,4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710-49CB-A31F-2AD6D0AA77A8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smtClean="0"/>
                      <a:t>18,55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710-49CB-A31F-2AD6D0AA77A8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smtClean="0"/>
                      <a:t>23,55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710-49CB-A31F-2AD6D0AA77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1 m.</c:v>
                </c:pt>
                <c:pt idx="1">
                  <c:v>2 m.</c:v>
                </c:pt>
                <c:pt idx="2">
                  <c:v>3 m.</c:v>
                </c:pt>
                <c:pt idx="3">
                  <c:v>4 m.</c:v>
                </c:pt>
                <c:pt idx="4">
                  <c:v>5 m.</c:v>
                </c:pt>
                <c:pt idx="5">
                  <c:v>6 m.</c:v>
                </c:pt>
                <c:pt idx="6">
                  <c:v>Bendras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1">
                  <c:v>14.29</c:v>
                </c:pt>
                <c:pt idx="2">
                  <c:v>9.52</c:v>
                </c:pt>
                <c:pt idx="3">
                  <c:v>11.54</c:v>
                </c:pt>
                <c:pt idx="4">
                  <c:v>28.58</c:v>
                </c:pt>
                <c:pt idx="5">
                  <c:v>15.38</c:v>
                </c:pt>
                <c:pt idx="6">
                  <c:v>17.27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DC-495E-A209-55448A0D19D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Vaikų, neturinčių sąkandžio patologijos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92,14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710-49CB-A31F-2AD6D0AA77A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80,26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710-49CB-A31F-2AD6D0AA77A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smtClean="0"/>
                      <a:t>78,15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710-49CB-A31F-2AD6D0AA77A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 smtClean="0"/>
                      <a:t>80,22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710-49CB-A31F-2AD6D0AA77A8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 smtClean="0"/>
                      <a:t>70,96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710-49CB-A31F-2AD6D0AA77A8}"/>
                </c:ext>
              </c:extLst>
            </c:dLbl>
            <c:dLbl>
              <c:idx val="6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80,35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t-L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1535681050015851E-2"/>
                      <c:h val="5.892640056133673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0710-49CB-A31F-2AD6D0AA77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1 m.</c:v>
                </c:pt>
                <c:pt idx="1">
                  <c:v>2 m.</c:v>
                </c:pt>
                <c:pt idx="2">
                  <c:v>3 m.</c:v>
                </c:pt>
                <c:pt idx="3">
                  <c:v>4 m.</c:v>
                </c:pt>
                <c:pt idx="4">
                  <c:v>5 m.</c:v>
                </c:pt>
                <c:pt idx="5">
                  <c:v>6 m.</c:v>
                </c:pt>
                <c:pt idx="6">
                  <c:v>Bendras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1">
                  <c:v>100</c:v>
                </c:pt>
                <c:pt idx="2">
                  <c:v>85.71</c:v>
                </c:pt>
                <c:pt idx="3">
                  <c:v>63.38</c:v>
                </c:pt>
                <c:pt idx="4">
                  <c:v>80.95</c:v>
                </c:pt>
                <c:pt idx="5">
                  <c:v>76.92</c:v>
                </c:pt>
                <c:pt idx="6">
                  <c:v>77.27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CF-4565-8707-C17BE763943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24193408"/>
        <c:axId val="124207488"/>
      </c:barChart>
      <c:catAx>
        <c:axId val="124193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24207488"/>
        <c:crosses val="autoZero"/>
        <c:auto val="1"/>
        <c:lblAlgn val="ctr"/>
        <c:lblOffset val="100"/>
        <c:noMultiLvlLbl val="0"/>
      </c:catAx>
      <c:valAx>
        <c:axId val="124207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24193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lt-LT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Kpi+KPI Indekso pasiskirstymas pagal klases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t-L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1 seka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0,98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F23-4AA1-8EE2-62ECD85D398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4,1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F23-4AA1-8EE2-62ECD85D398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1,28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F23-4AA1-8EE2-62ECD85D39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Lapas1!$A$2:$A$4</c:f>
              <c:strCache>
                <c:ptCount val="3"/>
                <c:pt idx="0">
                  <c:v>Ikimokyklinė</c:v>
                </c:pt>
                <c:pt idx="1">
                  <c:v>Priešmokyklinė</c:v>
                </c:pt>
                <c:pt idx="2">
                  <c:v>Bendra</c:v>
                </c:pt>
              </c:strCache>
            </c:strRef>
          </c:cat>
          <c:val>
            <c:numRef>
              <c:f>Lapas1!$B$2:$B$4</c:f>
              <c:numCache>
                <c:formatCode>General</c:formatCode>
                <c:ptCount val="3"/>
                <c:pt idx="0">
                  <c:v>1.8</c:v>
                </c:pt>
                <c:pt idx="1">
                  <c:v>2.09</c:v>
                </c:pt>
                <c:pt idx="2">
                  <c:v>1.28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3B-49A4-B4BB-5625FDDB30B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25702144"/>
        <c:axId val="125704832"/>
      </c:barChart>
      <c:catAx>
        <c:axId val="125702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125704832"/>
        <c:crosses val="autoZero"/>
        <c:auto val="1"/>
        <c:lblAlgn val="ctr"/>
        <c:lblOffset val="100"/>
        <c:noMultiLvlLbl val="0"/>
      </c:catAx>
      <c:valAx>
        <c:axId val="125704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25702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774037298654147E-2"/>
          <c:y val="3.3022299648168864E-2"/>
          <c:w val="0.93281698365736287"/>
          <c:h val="0.707998539696285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Vaikų, neturinčių ėduonies pažeistų, plombuotų ir išrautų dantų, dalis (proc.)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12,14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7C3-4E67-9DC7-12D4E994F97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18,55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7C3-4E67-9DC7-12D4E994F97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23,55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7C3-4E67-9DC7-12D4E994F9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Sheet1!$A$3:$A$5</c:f>
              <c:strCache>
                <c:ptCount val="3"/>
                <c:pt idx="0">
                  <c:v>Darželis</c:v>
                </c:pt>
                <c:pt idx="1">
                  <c:v>Priešmokyklinė</c:v>
                </c:pt>
                <c:pt idx="2">
                  <c:v>Bendras</c:v>
                </c:pt>
              </c:strCache>
            </c:strRef>
          </c:cat>
          <c:val>
            <c:numRef>
              <c:f>Sheet1!$B$3:$B$5</c:f>
              <c:numCache>
                <c:formatCode>General</c:formatCode>
                <c:ptCount val="3"/>
                <c:pt idx="0">
                  <c:v>15</c:v>
                </c:pt>
                <c:pt idx="1">
                  <c:v>23.33</c:v>
                </c:pt>
                <c:pt idx="2">
                  <c:v>17.27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B9-467B-9C33-FAF793D0ED4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Vaikų, neturinčių sąkandžio patologijos, dalis (proc.)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9503969518520708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82,69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7C3-4E67-9DC7-12D4E994F97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70,96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7C3-4E67-9DC7-12D4E994F97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80,35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7C3-4E67-9DC7-12D4E994F9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Sheet1!$A$3:$A$5</c:f>
              <c:strCache>
                <c:ptCount val="3"/>
                <c:pt idx="0">
                  <c:v>Darželis</c:v>
                </c:pt>
                <c:pt idx="1">
                  <c:v>Priešmokyklinė</c:v>
                </c:pt>
                <c:pt idx="2">
                  <c:v>Bendras</c:v>
                </c:pt>
              </c:strCache>
            </c:strRef>
          </c:cat>
          <c:val>
            <c:numRef>
              <c:f>Sheet1!$C$3:$C$5</c:f>
              <c:numCache>
                <c:formatCode>General</c:formatCode>
                <c:ptCount val="3"/>
                <c:pt idx="0">
                  <c:v>78.75</c:v>
                </c:pt>
                <c:pt idx="1">
                  <c:v>73.33</c:v>
                </c:pt>
                <c:pt idx="2">
                  <c:v>77.27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B9-467B-9C33-FAF793D0ED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5745792"/>
        <c:axId val="125751680"/>
      </c:barChart>
      <c:catAx>
        <c:axId val="125745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25751680"/>
        <c:crosses val="autoZero"/>
        <c:auto val="1"/>
        <c:lblAlgn val="ctr"/>
        <c:lblOffset val="100"/>
        <c:noMultiLvlLbl val="0"/>
      </c:catAx>
      <c:valAx>
        <c:axId val="125751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25745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B216F1-A487-6141-BE73-BCFF633BBA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7240BD-A6DB-4145-986F-074A06A3D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1266F-4811-5249-8447-4BBF36FA167B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802BCE-7367-F749-AF14-3EA6EF445F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901A8-DB78-7B42-9AF4-8323B01EBE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968F4-68D2-F24D-B6E5-49781D30C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3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08B3B-7D1A-2944-891A-746EFB2446D5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331CC-8A06-6844-B66C-D2205B6D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52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331CC-8A06-6844-B66C-D2205B6DB5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952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369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59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410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869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918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922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098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6943344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1F221-997F-ED49-809C-691CF821C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6" y="1704110"/>
            <a:ext cx="10674096" cy="2898244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Title name sit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amet</a:t>
            </a:r>
            <a:endParaRPr lang="en-GB" cap="all" dirty="0">
              <a:latin typeface="Rando" pitchFamily="2" charset="77"/>
              <a:ea typeface="+mj-ea"/>
              <a:cs typeface="Rando" pitchFamily="2" charset="77"/>
            </a:endParaRPr>
          </a:p>
          <a:p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dolor</a:t>
            </a:r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delenit</a:t>
            </a:r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augue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117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DCA5614-4765-F541-AA05-8DC729D230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80237" y="0"/>
            <a:ext cx="5211763" cy="6858000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9D824D-901D-534F-A3DF-45E9788444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018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E252206-42D5-D847-BE35-DDBBCC0E17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6019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8F16DF9-0B8E-B844-81F8-8A49EAC030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2"/>
            <a:ext cx="5078009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659ACDB6-E28F-7640-AB17-4ACE9C313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620352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538886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5389563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77749F-8390-E243-ADCB-58126340A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72300" y="0"/>
            <a:ext cx="5219700" cy="6858000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A5C77E7-B9F8-4E40-BB44-C84CB6A90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CA13886-5608-4848-ABA7-8B1690CF97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1"/>
            <a:ext cx="5085723" cy="30806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155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33794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Title name lorem </a:t>
            </a:r>
            <a:r>
              <a:rPr lang="en-GB" dirty="0" err="1"/>
              <a:t>laoreet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ipsum long</a:t>
            </a:r>
            <a:endParaRPr lang="en-US" dirty="0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514FC6B4-6C83-694F-ABD9-039F4F7B971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55639" y="2327275"/>
            <a:ext cx="10337944" cy="35544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CB6C9A1-E5D3-004F-B30C-FD7B186EA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C05F0C5-5E0E-0541-9928-23C9A7295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55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78598"/>
            <a:ext cx="3408240" cy="1330037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Phone: (8 46) 39 8908</a:t>
            </a:r>
          </a:p>
          <a:p>
            <a:r>
              <a:rPr lang="en-US" dirty="0"/>
              <a:t>Email: </a:t>
            </a:r>
            <a:r>
              <a:rPr lang="en-US" dirty="0" err="1"/>
              <a:t>informacija@ku.lt</a:t>
            </a:r>
            <a:endParaRPr lang="en-US" dirty="0"/>
          </a:p>
          <a:p>
            <a:r>
              <a:rPr lang="en-US" dirty="0"/>
              <a:t>Web: </a:t>
            </a:r>
            <a:r>
              <a:rPr lang="en-US" dirty="0" err="1"/>
              <a:t>ku.lt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48F23E-95A5-D34A-AE4F-61DCCD2D3A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8129" y="4969560"/>
            <a:ext cx="4593360" cy="133003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FFFFFF"/>
                </a:solidFill>
                <a:latin typeface="Space Grotesk Medium" pitchFamily="2" charset="77"/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4D1"/>
              </a:buClr>
              <a:buSzPct val="130000"/>
              <a:buFont typeface="System Font Regular"/>
              <a:buNone/>
              <a:tabLst/>
              <a:defRPr/>
            </a:pPr>
            <a:r>
              <a:rPr lang="lt-LT" dirty="0"/>
              <a:t>Klaipėdos universiteto miestelis</a:t>
            </a:r>
          </a:p>
          <a:p>
            <a:r>
              <a:rPr lang="en-US" dirty="0" err="1"/>
              <a:t>Herkaus</a:t>
            </a:r>
            <a:r>
              <a:rPr lang="en-US" dirty="0"/>
              <a:t> </a:t>
            </a:r>
            <a:r>
              <a:rPr lang="en-US" dirty="0" err="1"/>
              <a:t>Manto</a:t>
            </a:r>
            <a:r>
              <a:rPr lang="en-US" dirty="0"/>
              <a:t> g. </a:t>
            </a:r>
          </a:p>
          <a:p>
            <a:r>
              <a:rPr lang="en-US" dirty="0"/>
              <a:t>84</a:t>
            </a:r>
            <a:r>
              <a:rPr lang="lt-LT" dirty="0"/>
              <a:t>92294, Klaipėda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9384C7A-DF3F-4A43-8DD4-55607F417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175" y="2465593"/>
            <a:ext cx="10646664" cy="1926813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rgbClr val="FFFFFF"/>
                </a:solidFill>
              </a:defRPr>
            </a:lvl1pPr>
          </a:lstStyle>
          <a:p>
            <a:r>
              <a:rPr lang="lt-LT" cap="all" dirty="0">
                <a:latin typeface="Rando" pitchFamily="2" charset="77"/>
                <a:ea typeface="+mj-ea"/>
                <a:cs typeface="Rando" pitchFamily="2" charset="77"/>
              </a:rPr>
              <a:t>Ačiū už dėmesį.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174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05397-1F87-F14A-ACB1-BA54218D20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518648" cy="3629764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GB" dirty="0" err="1"/>
              <a:t>SubTitle</a:t>
            </a:r>
            <a:r>
              <a:rPr lang="en-GB" dirty="0"/>
              <a:t> name sit </a:t>
            </a:r>
            <a:r>
              <a:rPr lang="en-GB" dirty="0" err="1"/>
              <a:t>amet</a:t>
            </a:r>
            <a:r>
              <a:rPr lang="en-GB" dirty="0"/>
              <a:t/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GB" dirty="0" err="1"/>
              <a:t>delenit</a:t>
            </a:r>
            <a:r>
              <a:rPr lang="en-GB" dirty="0"/>
              <a:t> </a:t>
            </a:r>
            <a:r>
              <a:rPr lang="en-GB" dirty="0" err="1"/>
              <a:t>augue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34FD66A-C518-6449-9B72-E4F39E7163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7821168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74B2D354-5C62-1546-905E-5EA0E7757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5807EA1C-0B7D-104F-BD2D-AD921CA79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2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708050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ECA5613-BBA8-3247-8C23-C6C11CB92A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7080504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BBEAD1B-79C1-7644-925C-4BE866F2AE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10391331" cy="3080660"/>
          </a:xfrm>
        </p:spPr>
        <p:txBody>
          <a:bodyPr numCol="2" spcCol="68400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endParaRPr lang="en-GB" dirty="0"/>
          </a:p>
          <a:p>
            <a:pPr lvl="0"/>
            <a:endParaRPr lang="en-GB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 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AB665C60-CFE9-6C4F-849D-5F21A322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E9E9118-CA02-1A46-BF34-27EEA114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7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F5F7C9D-B18B-DB44-B48A-087CF275FE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604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FC9A1E51-B952-2D43-9A5E-C1619A3266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534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EBEF01F2-4A47-074E-9A98-1AB491A6B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13C932D9-9C52-AA46-9D45-4CFE4F24C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3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1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2" y="3172698"/>
            <a:ext cx="3184460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17DD34E-063D-3544-8558-07E6B7496F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3427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9ACEB0C-0E5A-E84E-98DC-0866BA5F9A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2727" y="3172698"/>
            <a:ext cx="3185161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772D5925-2ACA-B14E-9384-DC6451D6E8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52233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A5CEC0E-7A24-7846-9AD5-63784A7ECF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51533" y="3172698"/>
            <a:ext cx="3185161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388E1294-6D5F-3943-8D82-D6CD173B4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E09680DF-DA23-5446-B0D4-85C80DD5D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2E34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BAFD4-14C8-DF4F-9B7E-EC9E4551A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994136" cy="5037940"/>
          </a:xfrm>
        </p:spPr>
        <p:txBody>
          <a:bodyPr anchor="ctr"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„Lorem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“</a:t>
            </a:r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B4ECD8BB-E8B8-A642-86E4-03FB3C475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AF5DAD8-2FAC-EF41-8DF8-A00100F85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06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5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DCA5614-4765-F541-AA05-8DC729D230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5211763" cy="6858000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52AB1442-B251-F64D-BE4D-A87573ADD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08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62BA00-DF4C-C442-9442-DCB113D6A9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22605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DAAB076-4FC2-794D-BDFA-71B64573BE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A457828-4A46-C645-8FE1-7935672FFA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48C7443-5B90-2E42-8A23-6C51F3D0BA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3B3858C-63E1-C14A-8F32-CD43F89D8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86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CE42AF1-7AD8-7A4F-8FB7-8B1CD6814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616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450D8542-3CD8-FF48-AAF9-F542954DED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6166" y="5249999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67DB947E-6E27-E14F-A73A-8F357BE9D7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72843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7061E79-3994-6E40-8107-E0E018A5EF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72843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8FE3634C-5838-9144-8782-4B74580198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9520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90DB474-A66C-8E41-A82E-11B2F75CCB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9520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F65707C-5733-B049-9ABB-BA2B09172A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0569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B236B4BD-18A5-8347-BCBC-5136C9798B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05696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E79DDB3-EBDA-694E-8566-9F1BC6484E9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0641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25BA650A-C2AF-AE41-BE69-10260E3E687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772843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D8142567-A5C1-DC47-A690-040CEFB1AD4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339270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D12546E0-2C18-F048-B922-908B2A35FCA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0569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AFF9FBAA-AD5D-A44C-8273-DE1DD8FC4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356E5849-014B-044B-8DAB-E324C4D5D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34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1C32FF-65EB-0A49-B966-F80FFF6C0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6664" cy="1926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5F679-7423-3B4C-A754-9532BE3F1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97641"/>
            <a:ext cx="10646664" cy="35050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0236B-8E81-E942-83B4-17BE52BD40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198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 baseline="0">
                <a:solidFill>
                  <a:srgbClr val="8E96CD"/>
                </a:solidFill>
                <a:latin typeface="Space Grotesk" pitchFamily="2" charset="77"/>
              </a:defRPr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3A18A-24B4-9E40-80B1-0BEECEC88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1664" y="6219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 baseline="0">
                <a:solidFill>
                  <a:srgbClr val="8E96CD"/>
                </a:solidFill>
                <a:latin typeface="Space Grotesk" pitchFamily="2" charset="77"/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2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3" r:id="rId4"/>
    <p:sldLayoutId id="2147483658" r:id="rId5"/>
    <p:sldLayoutId id="2147483652" r:id="rId6"/>
    <p:sldLayoutId id="2147483651" r:id="rId7"/>
    <p:sldLayoutId id="2147483655" r:id="rId8"/>
    <p:sldLayoutId id="2147483659" r:id="rId9"/>
    <p:sldLayoutId id="2147483654" r:id="rId10"/>
    <p:sldLayoutId id="2147483656" r:id="rId11"/>
    <p:sldLayoutId id="2147483660" r:id="rId12"/>
    <p:sldLayoutId id="2147483661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 cap="all" baseline="0">
          <a:solidFill>
            <a:srgbClr val="2E34D1"/>
          </a:solidFill>
          <a:latin typeface="Rando" pitchFamily="2" charset="77"/>
          <a:ea typeface="+mj-ea"/>
          <a:cs typeface="Rando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6176" y="5315451"/>
            <a:ext cx="11095551" cy="84635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Visuomenės sveikatos specialistė</a:t>
            </a:r>
          </a:p>
          <a:p>
            <a:pPr algn="ctr">
              <a:lnSpc>
                <a:spcPct val="100000"/>
              </a:lnSpc>
            </a:pP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Rima Veličkienė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D8568-8448-2740-89CC-8FE3774E3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7" y="2838875"/>
            <a:ext cx="10964978" cy="2195583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lt-LT" sz="2800" b="1" dirty="0">
                <a:solidFill>
                  <a:srgbClr val="FFFF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</a:t>
            </a:r>
            <a:r>
              <a:rPr kumimoji="0" lang="lt-L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laipėdos</a:t>
            </a: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miesto lopšelį-darželį </a:t>
            </a:r>
            <a:r>
              <a:rPr kumimoji="0" lang="lt-L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,,</a:t>
            </a:r>
            <a:r>
              <a:rPr kumimoji="0" lang="lt-LT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Želmenėlis</a:t>
            </a:r>
            <a:r>
              <a:rPr kumimoji="0" lang="lt-L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lankančių vaikų profilaktinių sveikatos patikrinimų</a:t>
            </a:r>
          </a:p>
          <a:p>
            <a:pPr algn="ctr">
              <a:lnSpc>
                <a:spcPct val="150000"/>
              </a:lnSpc>
            </a:pP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lt-L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2024-2025 </a:t>
            </a:r>
            <a:r>
              <a:rPr kumimoji="0" lang="lt-L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m.m</a:t>
            </a: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 duomenų analizė</a:t>
            </a:r>
            <a:r>
              <a:rPr kumimoji="0" lang="lt-LT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lt-LT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en-GB" sz="3500" cap="all" dirty="0">
              <a:solidFill>
                <a:srgbClr val="F0A334"/>
              </a:solidFill>
              <a:latin typeface="Montserrat Medium" pitchFamily="2" charset="0"/>
              <a:ea typeface="+mj-ea"/>
              <a:cs typeface="Rando" pitchFamily="2" charset="7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132" y="467517"/>
            <a:ext cx="3996267" cy="9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46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738567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335280" y="2794898"/>
            <a:ext cx="12445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FIZINIO LAVINIMO GRUPĖS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139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655319" y="741069"/>
            <a:ext cx="11364227" cy="678658"/>
          </a:xfrm>
        </p:spPr>
        <p:txBody>
          <a:bodyPr/>
          <a:lstStyle/>
          <a:p>
            <a:pPr algn="ctr"/>
            <a:r>
              <a:rPr lang="lt-LT" altLang="lt-LT" sz="24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Vaikų pasiskirstymas pagal fizinio </a:t>
            </a:r>
            <a:r>
              <a:rPr lang="lt-LT" altLang="lt-LT" sz="2400" b="1" dirty="0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ugdymo</a:t>
            </a:r>
            <a:br>
              <a:rPr lang="lt-LT" altLang="lt-LT" sz="2400" b="1" dirty="0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lt-LT" altLang="lt-LT" sz="2400" b="1" dirty="0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altLang="lt-LT" sz="24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grupes </a:t>
            </a:r>
            <a:r>
              <a:rPr lang="lt-LT" altLang="lt-LT" sz="2400" b="1" dirty="0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2023-2025 </a:t>
            </a:r>
            <a:r>
              <a:rPr lang="lt-LT" altLang="lt-LT" sz="24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m. (proc.)</a:t>
            </a:r>
            <a:endParaRPr lang="lt-LT" sz="2400" dirty="0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lt-LT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lt-LT" dirty="0" smtClean="0"/>
              <a:t>11</a:t>
            </a:r>
            <a:endParaRPr lang="en-US" dirty="0"/>
          </a:p>
        </p:txBody>
      </p:sp>
      <p:graphicFrame>
        <p:nvGraphicFramePr>
          <p:cNvPr id="9" name="Diagrama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2811397"/>
              </p:ext>
            </p:extLst>
          </p:nvPr>
        </p:nvGraphicFramePr>
        <p:xfrm>
          <a:off x="1485498" y="1419727"/>
          <a:ext cx="9487302" cy="4692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09337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738567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0" y="3044279"/>
            <a:ext cx="12445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DANTŲ BŪKLĖ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224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7D0F48D-AF35-4328-956B-9AB032C4D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86" y="529936"/>
            <a:ext cx="11815828" cy="571500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Dantų ėduonies intensyvumo (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kpi+KPI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indeksas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altLang="lt-LT" sz="2800" b="1" dirty="0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lt-LT" sz="2800" b="1" dirty="0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lt-LT" altLang="lt-LT" sz="2800" b="1" dirty="0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lt-LT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m.m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E7333EA7-11B6-480F-A3FE-0EEDED486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4648"/>
            <a:ext cx="5760021" cy="344932"/>
          </a:xfrm>
        </p:spPr>
        <p:txBody>
          <a:bodyPr/>
          <a:lstStyle/>
          <a:p>
            <a:r>
              <a:rPr lang="lt-LT" sz="18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sz="18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63932157-C1A5-4B58-A007-D5DE3C822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D15348CB-008E-4339-BA9B-98E40F36DCF9}"/>
              </a:ext>
            </a:extLst>
          </p:cNvPr>
          <p:cNvSpPr/>
          <p:nvPr/>
        </p:nvSpPr>
        <p:spPr>
          <a:xfrm>
            <a:off x="8029283" y="1421895"/>
            <a:ext cx="2592288" cy="1461204"/>
          </a:xfrm>
          <a:prstGeom prst="roundRect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kpi+KPI indekso ribos: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Labai žemas - mažiau nei 1,2.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Žemas - 1,2-2,6.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Vidutinis 2,7-4,4.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Aukštas 4,5-6,5.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Labai aukštas - daugiau nei 6,5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lt-LT" altLang="lt-LT" sz="16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AFAA3433-C84B-4953-8EB2-9CDF9A7C2F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9413027"/>
              </p:ext>
            </p:extLst>
          </p:nvPr>
        </p:nvGraphicFramePr>
        <p:xfrm>
          <a:off x="251519" y="1554728"/>
          <a:ext cx="6569958" cy="46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8BA50A40-2265-4F4A-B520-9576C21136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1434828"/>
              </p:ext>
            </p:extLst>
          </p:nvPr>
        </p:nvGraphicFramePr>
        <p:xfrm>
          <a:off x="6911438" y="2927409"/>
          <a:ext cx="4827979" cy="3629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41043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5C94A02-8450-4C63-901E-AA0FB5E80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3127" y="280693"/>
            <a:ext cx="12275127" cy="1091628"/>
          </a:xfrm>
        </p:spPr>
        <p:txBody>
          <a:bodyPr/>
          <a:lstStyle/>
          <a:p>
            <a:pPr algn="ctr"/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Vaikai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turintys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sveikus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dantis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lt-LT" sz="2800" b="1" dirty="0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lt-LT" sz="2800" b="1" dirty="0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/202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altLang="lt-LT" sz="2800" b="1" dirty="0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m.m.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2D9DC9DA-20FE-4EA5-AADD-5C783ACF8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590" y="6384256"/>
            <a:ext cx="5760021" cy="344932"/>
          </a:xfrm>
        </p:spPr>
        <p:txBody>
          <a:bodyPr/>
          <a:lstStyle/>
          <a:p>
            <a:r>
              <a:rPr lang="lt-LT" sz="18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sz="18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181F1B6E-E2DB-48B7-BA07-DBF72A408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467E9C3E-6B40-4A77-BD13-25497B7B10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2276293"/>
              </p:ext>
            </p:extLst>
          </p:nvPr>
        </p:nvGraphicFramePr>
        <p:xfrm>
          <a:off x="755576" y="1246909"/>
          <a:ext cx="10418392" cy="5330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55005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A8DC2ED-70E4-435D-A114-1BAA3A72C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495579"/>
            <a:ext cx="10337944" cy="470776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Apibendrinimas</a:t>
            </a:r>
            <a:r>
              <a:rPr lang="lt-LT" altLang="lt-LT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lt-LT" altLang="lt-LT" sz="2800" b="1" dirty="0">
                <a:latin typeface="Times New Roman" pitchFamily="18" charset="0"/>
                <a:cs typeface="Times New Roman" pitchFamily="18" charset="0"/>
              </a:rPr>
            </a:br>
            <a:endParaRPr lang="en-US" sz="2800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62967E23-CE3C-4A52-96BF-F8EC90491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8B5605-C213-4EF6-9870-0E604483E106}"/>
              </a:ext>
            </a:extLst>
          </p:cNvPr>
          <p:cNvSpPr txBox="1"/>
          <p:nvPr/>
        </p:nvSpPr>
        <p:spPr>
          <a:xfrm>
            <a:off x="542544" y="1405246"/>
            <a:ext cx="11355047" cy="466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• 20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lt-LT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m. profilaktiškai sveikatą pasitikrino 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lt-LT" sz="27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lt-LT" sz="2700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proc. vaikų. Dantų ir žandikaulių įvertinimą atliko 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lt-LT" sz="27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lt-LT" sz="27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lt-LT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proc. vaikų. Įsigaliojus naujai Mokinio sveikatos pažymėjimo formai, nebenurodomi vaikų organų sistemų sutrikimai, bet šeimos gydytojas pateikia bendras arba specialiąsias rekomendacijas, kurių turi būti laikomasi vaikams dalyvaujant ugdymo veikloje. </a:t>
            </a:r>
            <a:r>
              <a:rPr lang="lt-LT" sz="2700" dirty="0" smtClean="0">
                <a:latin typeface="Times New Roman" pitchFamily="18" charset="0"/>
                <a:cs typeface="Times New Roman" pitchFamily="18" charset="0"/>
              </a:rPr>
              <a:t>3,20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proc. vaikų buvo nurodytos bendros, o 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1,65 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proc. vaikų – specialiosios rekomendacijos. Pritaikytas maitinimas buvo paskirstas </a:t>
            </a:r>
            <a:r>
              <a:rPr lang="lt-LT" sz="2700" dirty="0" smtClean="0">
                <a:latin typeface="Times New Roman" pitchFamily="18" charset="0"/>
                <a:cs typeface="Times New Roman" pitchFamily="18" charset="0"/>
              </a:rPr>
              <a:t>2,3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proc. 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vaikų.</a:t>
            </a:r>
          </a:p>
          <a:p>
            <a:pPr lvl="0" algn="just"/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20</a:t>
            </a:r>
            <a:r>
              <a:rPr lang="en-US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lt-LT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m. 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3,2</a:t>
            </a:r>
            <a:r>
              <a:rPr lang="en-US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proc.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vaikų turėjo per didelį, o </a:t>
            </a:r>
            <a:r>
              <a:rPr lang="lt-LT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24 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proc.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ų – per mažą svorį.</a:t>
            </a:r>
          </a:p>
          <a:p>
            <a:pPr lvl="0" algn="just"/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20</a:t>
            </a:r>
            <a:r>
              <a:rPr lang="en-US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lt-LT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m. </a:t>
            </a:r>
            <a:r>
              <a:rPr lang="lt-LT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99,49 </a:t>
            </a:r>
            <a:r>
              <a:rPr lang="lt-LT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proc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vaikų, priskirti pagrindinei fizinio ugdymo grupei.</a:t>
            </a:r>
          </a:p>
          <a:p>
            <a:pPr lvl="0" algn="just"/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m. </a:t>
            </a:r>
            <a:r>
              <a:rPr lang="lt-LT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23,55</a:t>
            </a:r>
            <a:r>
              <a:rPr lang="en-US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proc. v</a:t>
            </a:r>
            <a:r>
              <a:rPr lang="lt-LT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aikų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neturėjo ėduonies pažeistų </a:t>
            </a:r>
            <a:r>
              <a:rPr lang="lt-LT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dantų. 80,35proc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vaikų neturėjo </a:t>
            </a:r>
            <a:r>
              <a:rPr lang="lt-LT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sąkandžio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patologijos. </a:t>
            </a:r>
          </a:p>
        </p:txBody>
      </p:sp>
    </p:spTree>
    <p:extLst>
      <p:ext uri="{BB962C8B-B14F-4D97-AF65-F5344CB8AC3E}">
        <p14:creationId xmlns:p14="http://schemas.microsoft.com/office/powerpoint/2010/main" val="1822938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093FDDB-5B18-48E7-ABF8-BFB4AE934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024" y="280692"/>
            <a:ext cx="10337944" cy="808949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Rekomendacijos</a:t>
            </a:r>
            <a:r>
              <a:rPr lang="lt-LT" altLang="lt-LT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lt-LT" altLang="lt-LT" sz="2800" b="1" dirty="0">
                <a:latin typeface="Times New Roman" pitchFamily="18" charset="0"/>
                <a:cs typeface="Times New Roman" pitchFamily="18" charset="0"/>
              </a:rPr>
            </a:br>
            <a:endParaRPr lang="en-US" sz="2800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49D0577C-FFA1-4B8D-BC2B-C3812C52C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8425FD-4FD4-40E5-AADC-73FF805CB3D4}"/>
              </a:ext>
            </a:extLst>
          </p:cNvPr>
          <p:cNvSpPr txBox="1"/>
          <p:nvPr/>
        </p:nvSpPr>
        <p:spPr>
          <a:xfrm>
            <a:off x="542544" y="1113636"/>
            <a:ext cx="1110319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lt-LT" sz="2800" dirty="0">
                <a:latin typeface="Times New Roman" pitchFamily="18" charset="0"/>
                <a:cs typeface="Times New Roman" pitchFamily="18" charset="0"/>
              </a:rPr>
              <a:t>• Tikslinga vaikų tėvus įtraukti į sveikatos stiprinimo veiklas – organizuoti ir vykdyti mokymus, apimančius aiškią, išsamią ir patikimą informaciją apie mitybą, fizinį aktyvumą.</a:t>
            </a:r>
          </a:p>
          <a:p>
            <a:pPr lvl="0" algn="just"/>
            <a:r>
              <a:rPr lang="lt-LT" sz="2800" dirty="0">
                <a:latin typeface="Times New Roman" pitchFamily="18" charset="0"/>
                <a:cs typeface="Times New Roman" pitchFamily="18" charset="0"/>
              </a:rPr>
              <a:t>• Būtina vaikų sveikatos priežiūrą vykdyti visomis kryptimis, ypatingą dėmesį skiriant regos sutrikimų profilaktikai: tinkamai aplinkai (žaidimų vieta, sėdėjimo poza, apšvietimas, laiko leidimas prie kompiuterio ir televizoriaus), poilsiui (akių mankštelės), pilnavertei mitybai bei profilaktiniam regėjimo tikrinimui. </a:t>
            </a:r>
          </a:p>
          <a:p>
            <a:pPr lvl="0" algn="just"/>
            <a:r>
              <a:rPr lang="lt-LT" sz="2800" dirty="0">
                <a:latin typeface="Times New Roman" pitchFamily="18" charset="0"/>
                <a:cs typeface="Times New Roman" pitchFamily="18" charset="0"/>
              </a:rPr>
              <a:t>• Mažinti gyvensenos rizikos veiksnius, kurie sąlygotų kvėpavimo sistemos ligas, didelį dėmesį skiriant profilaktikai (tinkama higiena, mityba, fizinis aktyvumas darbo – poilsio režimas).</a:t>
            </a:r>
          </a:p>
        </p:txBody>
      </p:sp>
    </p:spTree>
    <p:extLst>
      <p:ext uri="{BB962C8B-B14F-4D97-AF65-F5344CB8AC3E}">
        <p14:creationId xmlns:p14="http://schemas.microsoft.com/office/powerpoint/2010/main" val="2280922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898777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0" y="3234284"/>
            <a:ext cx="12445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AČIŪ UŽ DĖMESĮ!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641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168" y="2708696"/>
            <a:ext cx="10964979" cy="3743863"/>
          </a:xfrm>
        </p:spPr>
        <p:txBody>
          <a:bodyPr>
            <a:noAutofit/>
          </a:bodyPr>
          <a:lstStyle/>
          <a:p>
            <a:pPr algn="ctr"/>
            <a:r>
              <a:rPr lang="lt-L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 RASITE:</a:t>
            </a:r>
          </a:p>
          <a:p>
            <a:pPr algn="ctr"/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Taikos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76,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Klaipėda</a:t>
            </a:r>
            <a:endParaRPr lang="es-E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Tel. (8 46) 234796</a:t>
            </a:r>
          </a:p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El. p.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info@sveikatosbiuras.lt</a:t>
            </a:r>
            <a:endParaRPr lang="es-E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www.sveikatosbiuras.lt</a:t>
            </a:r>
          </a:p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www.facebook.com/biuras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378" y="519397"/>
            <a:ext cx="3996267" cy="9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66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8" y="269385"/>
            <a:ext cx="2993687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665018" y="1622632"/>
            <a:ext cx="110678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VAIKŲ SVEIKATOS ANALIZĖS APRAŠYMAS </a:t>
            </a:r>
            <a:r>
              <a:rPr kumimoji="0" lang="lt-LT" altLang="lt-LT" sz="2800" b="1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</a:t>
            </a:r>
            <a:r>
              <a:rPr kumimoji="0" lang="en-US" altLang="lt-LT" sz="2800" b="1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</a:t>
            </a:r>
            <a:r>
              <a:rPr kumimoji="0" lang="lt-LT" altLang="lt-LT" sz="2800" b="1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9BF71C-1152-4B52-A432-8AC0803DE61C}"/>
              </a:ext>
            </a:extLst>
          </p:cNvPr>
          <p:cNvSpPr txBox="1"/>
          <p:nvPr/>
        </p:nvSpPr>
        <p:spPr>
          <a:xfrm>
            <a:off x="558140" y="2518810"/>
            <a:ext cx="11281559" cy="2735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lt-LT" altLang="lt-LT" sz="36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lt-LT" altLang="lt-LT" sz="2800" dirty="0">
                <a:latin typeface="Times New Roman" pitchFamily="18" charset="0"/>
                <a:cs typeface="Times New Roman" pitchFamily="18" charset="0"/>
              </a:rPr>
              <a:t>Lietuvos Respublikos sveikatos apsaugos ministro 2016 m. sausio 26 d. įsakymu Nr. V-93 patvirtintos Lietuvos higienos normos HN 75:2016 „Ikimokyklinio ir priešmokyklinio ugdymo programų vykdymo bendrieji sveikatos saugos reikalavimai“ 79 punkte nurodyta, kad priimant vaiką į įstaigą ir vėliau kiekvienais metais turi būti pateiktas sveikatos pažymėjimas. </a:t>
            </a:r>
          </a:p>
          <a:p>
            <a:pPr algn="just" eaLnBrk="1" hangingPunct="1">
              <a:lnSpc>
                <a:spcPct val="150000"/>
              </a:lnSpc>
              <a:buFont typeface="Arial" charset="0"/>
              <a:buNone/>
            </a:pPr>
            <a:endParaRPr lang="lt-LT" altLang="lt-LT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785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783772" y="1229592"/>
            <a:ext cx="110678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VAIKŲ SVEIKATOS ANALIZĖS APRAŠYMAS (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9BF71C-1152-4B52-A432-8AC0803DE61C}"/>
              </a:ext>
            </a:extLst>
          </p:cNvPr>
          <p:cNvSpPr txBox="1"/>
          <p:nvPr/>
        </p:nvSpPr>
        <p:spPr>
          <a:xfrm>
            <a:off x="463137" y="1930451"/>
            <a:ext cx="1150719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lt-LT" altLang="lt-LT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Duomenys apie vaikų sveikatos būklę gaunami iš statistinės apskaitos formos Nr. E027-1 „Mokinio sveikatos pažymėjimas“, patvirtintos Lietuvos Respublikos sveikatos apsaugos ministro 2019 m. gegužės 14 d. įsakymu Nr. V-565 „Dėl elektroninės statistinės apskaitos formos Nr. E027-1 „Mokinio sveikatos pažymėjimas“ patvirtinimo“. </a:t>
            </a:r>
            <a:endParaRPr kumimoji="0" lang="en-US" altLang="lt-L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5108B-D702-448B-A3E9-5FC4CC06493A}"/>
              </a:ext>
            </a:extLst>
          </p:cNvPr>
          <p:cNvSpPr txBox="1"/>
          <p:nvPr/>
        </p:nvSpPr>
        <p:spPr>
          <a:xfrm>
            <a:off x="463138" y="4331108"/>
            <a:ext cx="11376562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•</a:t>
            </a:r>
            <a:r>
              <a:rPr kumimoji="0" lang="lt-LT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</a:t>
            </a:r>
            <a:r>
              <a:rPr kumimoji="0" lang="lt-LT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uo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2020 m. sausio 1 d. 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</a:t>
            </a:r>
            <a:r>
              <a:rPr kumimoji="0" lang="lt-LT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ažymėjim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 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teik</a:t>
            </a:r>
            <a:r>
              <a:rPr kumimoji="0" lang="en-US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iami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per Elektroninės sveikatos paslaugų ir bendradarbiavimo infrastruktūros informacinę sistemą (ESPBI IS). Elektroniniu būdu užpildyti ir pasirašyti 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</a:t>
            </a:r>
            <a:r>
              <a:rPr kumimoji="0" lang="lt-LT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ažymėjimai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perduodami į Higienos instituto Vaikų sveikatos stebėsenos informacinę sistemą (VSS IS). 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755F41A8-3F74-4152-9F67-FCA2375098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8" y="269385"/>
            <a:ext cx="2993683" cy="67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29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9" y="269385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225630" y="1296043"/>
            <a:ext cx="124453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VAIKŲ SVEIKATOS ANALIZĖS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REZULTATŲ SVARBA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9BF71C-1152-4B52-A432-8AC0803DE61C}"/>
              </a:ext>
            </a:extLst>
          </p:cNvPr>
          <p:cNvSpPr txBox="1"/>
          <p:nvPr/>
        </p:nvSpPr>
        <p:spPr>
          <a:xfrm>
            <a:off x="878774" y="2721931"/>
            <a:ext cx="1068779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lt-LT" altLang="lt-LT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kumimoji="0" lang="lt-LT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Kasmetinių</a:t>
            </a:r>
            <a:r>
              <a:rPr kumimoji="0" lang="en-US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lt-LT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vaikų profilaktinių patikrinimų duomenys reikalingi kryptingai planuoti ir įgyvendinti sveikatos priežiūrą įstaigoje, organizuoti tikslesnes sveikatos stiprinimo priemones, susijusias su ligų ir traumų profilaktika.</a:t>
            </a:r>
            <a:r>
              <a:rPr kumimoji="0" lang="en-US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lt-LT" altLang="lt-LT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090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839400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0" y="3044279"/>
            <a:ext cx="12445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PASITIKRINĘ SVEIKATĄ VAIKAI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155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6877" y="258730"/>
            <a:ext cx="12343312" cy="1262507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Pasitikrinę ir nepasitikrinę sveikatą vaikai</a:t>
            </a:r>
            <a:b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altLang="lt-LT" sz="2800" b="1" dirty="0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2024-2025 </a:t>
            </a:r>
            <a:r>
              <a:rPr lang="lt-LT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m.m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. (proc.)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5760021" cy="344932"/>
          </a:xfrm>
        </p:spPr>
        <p:txBody>
          <a:bodyPr/>
          <a:lstStyle/>
          <a:p>
            <a:r>
              <a:rPr lang="lt-LT" sz="18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sz="18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32C1B8E9-74A4-4B1F-8D72-659652EB95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7565473"/>
              </p:ext>
            </p:extLst>
          </p:nvPr>
        </p:nvGraphicFramePr>
        <p:xfrm>
          <a:off x="831272" y="1433945"/>
          <a:ext cx="10703507" cy="4950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50954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88367AA-3346-4808-8711-9802E6B63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06" y="280693"/>
            <a:ext cx="11972603" cy="1429354"/>
          </a:xfrm>
        </p:spPr>
        <p:txBody>
          <a:bodyPr/>
          <a:lstStyle/>
          <a:p>
            <a:pPr algn="ctr"/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Bendrosios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ir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specialiosios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rekomendacijos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,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pritaikytas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maitinimas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lt-LT" altLang="lt-LT" sz="2800" b="1" dirty="0" smtClean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2024-2025 </a:t>
            </a:r>
            <a:r>
              <a:rPr lang="lt-LT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m.m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. (proc.)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7EB55ED1-1D70-46E5-AA37-93AD9996D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806" y="6384648"/>
            <a:ext cx="5760021" cy="344932"/>
          </a:xfrm>
        </p:spPr>
        <p:txBody>
          <a:bodyPr/>
          <a:lstStyle/>
          <a:p>
            <a:r>
              <a:rPr lang="lt-LT" sz="18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sz="18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9F3293B-0BE9-4321-91C1-74D5678E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7" name="Turinio vietos rezervavimo ženklas 5">
            <a:extLst>
              <a:ext uri="{FF2B5EF4-FFF2-40B4-BE49-F238E27FC236}">
                <a16:creationId xmlns:a16="http://schemas.microsoft.com/office/drawing/2014/main" id="{92DB1379-569B-4C4C-A5FA-4CC01650C7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9772770"/>
              </p:ext>
            </p:extLst>
          </p:nvPr>
        </p:nvGraphicFramePr>
        <p:xfrm>
          <a:off x="542544" y="1710047"/>
          <a:ext cx="10905269" cy="4674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74309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788581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550718" y="3044279"/>
            <a:ext cx="124453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KŪNO MASĖS INDEKSAS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(TOLIAU – KMI)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697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71CF02C-5189-4E35-8064-B3A69C476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4" y="23774"/>
            <a:ext cx="11756571" cy="1258761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Vaikų pasiskirstymas pagal KMI, </a:t>
            </a:r>
            <a:br>
              <a:rPr lang="lt-LT" altLang="lt-LT" sz="2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lt-LT" altLang="lt-LT" sz="28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2024-2025 </a:t>
            </a:r>
            <a:r>
              <a:rPr lang="lt-LT" altLang="lt-LT" sz="2800" b="1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m.M</a:t>
            </a:r>
            <a:r>
              <a:rPr lang="lt-LT" altLang="lt-LT" sz="2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. (proc.)</a:t>
            </a:r>
            <a:endParaRPr lang="en-US" sz="2800" dirty="0">
              <a:solidFill>
                <a:srgbClr val="660033"/>
              </a:solidFill>
            </a:endParaRPr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310F08EC-004E-4402-A6C0-94BBF8589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135" y="6212182"/>
            <a:ext cx="5760021" cy="344932"/>
          </a:xfrm>
        </p:spPr>
        <p:txBody>
          <a:bodyPr/>
          <a:lstStyle/>
          <a:p>
            <a:r>
              <a:rPr lang="lt-LT" altLang="lt-LT" sz="2800" i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Šaltinis: VSS IS</a:t>
            </a:r>
          </a:p>
          <a:p>
            <a:endParaRPr lang="en-US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88869F13-6F17-4E67-890B-BA1DDB502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04EBA5BD-5682-41D1-B683-9938253061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6693310"/>
              </p:ext>
            </p:extLst>
          </p:nvPr>
        </p:nvGraphicFramePr>
        <p:xfrm>
          <a:off x="542544" y="1282535"/>
          <a:ext cx="10917936" cy="585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32818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2E34D0"/>
      </a:dk2>
      <a:lt2>
        <a:srgbClr val="FEFFFF"/>
      </a:lt2>
      <a:accent1>
        <a:srgbClr val="8D95CC"/>
      </a:accent1>
      <a:accent2>
        <a:srgbClr val="2E34D0"/>
      </a:accent2>
      <a:accent3>
        <a:srgbClr val="D5D7E8"/>
      </a:accent3>
      <a:accent4>
        <a:srgbClr val="151967"/>
      </a:accent4>
      <a:accent5>
        <a:srgbClr val="626A92"/>
      </a:accent5>
      <a:accent6>
        <a:srgbClr val="040415"/>
      </a:accent6>
      <a:hlink>
        <a:srgbClr val="000000"/>
      </a:hlink>
      <a:folHlink>
        <a:srgbClr val="8D95C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1576</TotalTime>
  <Words>673</Words>
  <Application>Microsoft Office PowerPoint</Application>
  <PresentationFormat>Plačiaekranė</PresentationFormat>
  <Paragraphs>109</Paragraphs>
  <Slides>18</Slides>
  <Notes>8</Notes>
  <HiddenSlides>0</HiddenSlides>
  <MMClips>0</MMClips>
  <ScaleCrop>false</ScaleCrop>
  <HeadingPairs>
    <vt:vector size="6" baseType="variant">
      <vt:variant>
        <vt:lpstr>Naudojami šriftai</vt:lpstr>
      </vt:variant>
      <vt:variant>
        <vt:i4>9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18</vt:i4>
      </vt:variant>
    </vt:vector>
  </HeadingPairs>
  <TitlesOfParts>
    <vt:vector size="28" baseType="lpstr">
      <vt:lpstr>Arial</vt:lpstr>
      <vt:lpstr>Calibri</vt:lpstr>
      <vt:lpstr>Montserrat Medium</vt:lpstr>
      <vt:lpstr>Rando</vt:lpstr>
      <vt:lpstr>Segoe UI Symbol</vt:lpstr>
      <vt:lpstr>System Font Regular</vt:lpstr>
      <vt:lpstr>Space Grotesk</vt:lpstr>
      <vt:lpstr>Space Grotesk Medium</vt:lpstr>
      <vt:lpstr>Times New Roman</vt:lpstr>
      <vt:lpstr>Office Theme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Pasitikrinę ir nepasitikrinę sveikatą vaikai  2024-2025 m.m. (proc.)</vt:lpstr>
      <vt:lpstr>Bendrosios ir specialiosios rekomendacijos, pritaikytas maitinimas 2024-2025 m.m. (proc.)</vt:lpstr>
      <vt:lpstr>„PowerPoint“ pateiktis</vt:lpstr>
      <vt:lpstr>Vaikų pasiskirstymas pagal KMI,  2024-2025 m.M. (proc.)</vt:lpstr>
      <vt:lpstr>„PowerPoint“ pateiktis</vt:lpstr>
      <vt:lpstr>Vaikų pasiskirstymas pagal fizinio ugdymo  grupes 2023-2025 m. (proc.)</vt:lpstr>
      <vt:lpstr>„PowerPoint“ pateiktis</vt:lpstr>
      <vt:lpstr>Dantų ėduonies intensyvumo (kpi+KPI) indeksas  2024/2025 m.m.</vt:lpstr>
      <vt:lpstr>Vaikai, turintys sveikus dantis,  2024/2025 m.m.</vt:lpstr>
      <vt:lpstr>Apibendrinimas </vt:lpstr>
      <vt:lpstr>Rekomendacijos 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Aiste Ginaityte</dc:creator>
  <cp:lastModifiedBy>Zelmenelis</cp:lastModifiedBy>
  <cp:revision>92</cp:revision>
  <dcterms:created xsi:type="dcterms:W3CDTF">2019-07-24T07:24:43Z</dcterms:created>
  <dcterms:modified xsi:type="dcterms:W3CDTF">2024-12-13T09:39:08Z</dcterms:modified>
</cp:coreProperties>
</file>